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Zgłoszenia do konkursu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Arkusz1!$B$3:$J$3</c:f>
              <c:strCache>
                <c:ptCount val="9"/>
                <c:pt idx="0">
                  <c:v>2009 r.</c:v>
                </c:pt>
                <c:pt idx="1">
                  <c:v>2010 r.</c:v>
                </c:pt>
                <c:pt idx="2">
                  <c:v>2011 r.</c:v>
                </c:pt>
                <c:pt idx="3">
                  <c:v>2012 r.</c:v>
                </c:pt>
                <c:pt idx="4">
                  <c:v>2013 r.</c:v>
                </c:pt>
                <c:pt idx="5">
                  <c:v>2014 r.</c:v>
                </c:pt>
                <c:pt idx="6">
                  <c:v>2015 r.</c:v>
                </c:pt>
                <c:pt idx="7">
                  <c:v>2016 r.</c:v>
                </c:pt>
                <c:pt idx="8">
                  <c:v>2017 r.</c:v>
                </c:pt>
              </c:strCache>
            </c:strRef>
          </c:cat>
          <c:val>
            <c:numRef>
              <c:f>Arkusz1!$B$4:$J$4</c:f>
              <c:numCache>
                <c:formatCode>General</c:formatCode>
                <c:ptCount val="9"/>
                <c:pt idx="0">
                  <c:v>1542</c:v>
                </c:pt>
                <c:pt idx="1">
                  <c:v>1391</c:v>
                </c:pt>
                <c:pt idx="2">
                  <c:v>2170</c:v>
                </c:pt>
                <c:pt idx="3">
                  <c:v>1883</c:v>
                </c:pt>
                <c:pt idx="4">
                  <c:v>1813</c:v>
                </c:pt>
                <c:pt idx="5">
                  <c:v>1872</c:v>
                </c:pt>
                <c:pt idx="6">
                  <c:v>1786</c:v>
                </c:pt>
                <c:pt idx="7">
                  <c:v>1998</c:v>
                </c:pt>
                <c:pt idx="8">
                  <c:v>2389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Przystąpili do I etapu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Arkusz1!$B$3:$J$3</c:f>
              <c:strCache>
                <c:ptCount val="9"/>
                <c:pt idx="0">
                  <c:v>2009 r.</c:v>
                </c:pt>
                <c:pt idx="1">
                  <c:v>2010 r.</c:v>
                </c:pt>
                <c:pt idx="2">
                  <c:v>2011 r.</c:v>
                </c:pt>
                <c:pt idx="3">
                  <c:v>2012 r.</c:v>
                </c:pt>
                <c:pt idx="4">
                  <c:v>2013 r.</c:v>
                </c:pt>
                <c:pt idx="5">
                  <c:v>2014 r.</c:v>
                </c:pt>
                <c:pt idx="6">
                  <c:v>2015 r.</c:v>
                </c:pt>
                <c:pt idx="7">
                  <c:v>2016 r.</c:v>
                </c:pt>
                <c:pt idx="8">
                  <c:v>2017 r.</c:v>
                </c:pt>
              </c:strCache>
            </c:strRef>
          </c:cat>
          <c:val>
            <c:numRef>
              <c:f>Arkusz1!$B$5:$J$5</c:f>
              <c:numCache>
                <c:formatCode>General</c:formatCode>
                <c:ptCount val="9"/>
                <c:pt idx="0">
                  <c:v>1467</c:v>
                </c:pt>
                <c:pt idx="1">
                  <c:v>1320</c:v>
                </c:pt>
                <c:pt idx="2">
                  <c:v>1837</c:v>
                </c:pt>
                <c:pt idx="3">
                  <c:v>1674</c:v>
                </c:pt>
                <c:pt idx="4">
                  <c:v>1521</c:v>
                </c:pt>
                <c:pt idx="5">
                  <c:v>1617</c:v>
                </c:pt>
                <c:pt idx="6">
                  <c:v>1436</c:v>
                </c:pt>
                <c:pt idx="7">
                  <c:v>1710</c:v>
                </c:pt>
                <c:pt idx="8">
                  <c:v>2162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Arkusz1!$A$6</c:f>
              <c:strCache>
                <c:ptCount val="1"/>
                <c:pt idx="0">
                  <c:v>Przystąpili do II etapu</c:v>
                </c:pt>
              </c:strCache>
            </c:strRef>
          </c:tx>
          <c:spPr>
            <a:ln>
              <a:solidFill>
                <a:srgbClr val="9BBB59">
                  <a:lumMod val="75000"/>
                </a:srgbClr>
              </a:solidFill>
            </a:ln>
          </c:spPr>
          <c:marker>
            <c:spPr>
              <a:ln>
                <a:solidFill>
                  <a:srgbClr val="9BBB59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9893100389975641E-3"/>
                  <c:y val="-1.6797075457224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57240155990201E-2"/>
                  <c:y val="-3.7793419778754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925170272982851E-2"/>
                  <c:y val="-4.619195750736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25170272982851E-2"/>
                  <c:y val="-5.87897641002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925170272982851E-2"/>
                  <c:y val="-4.199268864306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925170272982851E-2"/>
                  <c:y val="-3.7793419778754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198617502938829E-2"/>
                  <c:y val="-4.3112506978393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38686627791994E-2"/>
                  <c:y val="-5.878978224326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339933"/>
                    </a:solidFill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Arkusz1!$B$3:$J$3</c:f>
              <c:strCache>
                <c:ptCount val="9"/>
                <c:pt idx="0">
                  <c:v>2009 r.</c:v>
                </c:pt>
                <c:pt idx="1">
                  <c:v>2010 r.</c:v>
                </c:pt>
                <c:pt idx="2">
                  <c:v>2011 r.</c:v>
                </c:pt>
                <c:pt idx="3">
                  <c:v>2012 r.</c:v>
                </c:pt>
                <c:pt idx="4">
                  <c:v>2013 r.</c:v>
                </c:pt>
                <c:pt idx="5">
                  <c:v>2014 r.</c:v>
                </c:pt>
                <c:pt idx="6">
                  <c:v>2015 r.</c:v>
                </c:pt>
                <c:pt idx="7">
                  <c:v>2016 r.</c:v>
                </c:pt>
                <c:pt idx="8">
                  <c:v>2017 r.</c:v>
                </c:pt>
              </c:strCache>
            </c:strRef>
          </c:cat>
          <c:val>
            <c:numRef>
              <c:f>Arkusz1!$B$6:$J$6</c:f>
              <c:numCache>
                <c:formatCode>General</c:formatCode>
                <c:ptCount val="9"/>
                <c:pt idx="0">
                  <c:v>945</c:v>
                </c:pt>
                <c:pt idx="1">
                  <c:v>586</c:v>
                </c:pt>
                <c:pt idx="2">
                  <c:v>488</c:v>
                </c:pt>
                <c:pt idx="3">
                  <c:v>385</c:v>
                </c:pt>
                <c:pt idx="4">
                  <c:v>365</c:v>
                </c:pt>
                <c:pt idx="5">
                  <c:v>381</c:v>
                </c:pt>
                <c:pt idx="6">
                  <c:v>305</c:v>
                </c:pt>
                <c:pt idx="7">
                  <c:v>218</c:v>
                </c:pt>
                <c:pt idx="8">
                  <c:v>585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Arkusz1!$A$7</c:f>
              <c:strCache>
                <c:ptCount val="1"/>
                <c:pt idx="0">
                  <c:v>Przyjęci na aplikacje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2.8398445370476741E-2"/>
                  <c:y val="4.199268864306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925170272982851E-2"/>
                  <c:y val="4.199268864306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93100389975502E-2"/>
                  <c:y val="3.3594150914448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893100389975502E-2"/>
                  <c:y val="3.3594150914448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903790350977952E-2"/>
                  <c:y val="3.2019301096174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893100389975502E-2"/>
                  <c:y val="3.2019301096174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43903225205718E-2"/>
                  <c:y val="1.959659408108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38686627791994E-2"/>
                  <c:y val="2.3515912897305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Arkusz1!$B$3:$J$3</c:f>
              <c:strCache>
                <c:ptCount val="9"/>
                <c:pt idx="0">
                  <c:v>2009 r.</c:v>
                </c:pt>
                <c:pt idx="1">
                  <c:v>2010 r.</c:v>
                </c:pt>
                <c:pt idx="2">
                  <c:v>2011 r.</c:v>
                </c:pt>
                <c:pt idx="3">
                  <c:v>2012 r.</c:v>
                </c:pt>
                <c:pt idx="4">
                  <c:v>2013 r.</c:v>
                </c:pt>
                <c:pt idx="5">
                  <c:v>2014 r.</c:v>
                </c:pt>
                <c:pt idx="6">
                  <c:v>2015 r.</c:v>
                </c:pt>
                <c:pt idx="7">
                  <c:v>2016 r.</c:v>
                </c:pt>
                <c:pt idx="8">
                  <c:v>2017 r.</c:v>
                </c:pt>
              </c:strCache>
            </c:strRef>
          </c:cat>
          <c:val>
            <c:numRef>
              <c:f>Arkusz1!$B$7:$J$7</c:f>
              <c:numCache>
                <c:formatCode>General</c:formatCode>
                <c:ptCount val="9"/>
                <c:pt idx="0">
                  <c:v>301</c:v>
                </c:pt>
                <c:pt idx="1">
                  <c:v>301</c:v>
                </c:pt>
                <c:pt idx="2">
                  <c:v>200</c:v>
                </c:pt>
                <c:pt idx="3">
                  <c:v>200</c:v>
                </c:pt>
                <c:pt idx="4">
                  <c:v>181</c:v>
                </c:pt>
                <c:pt idx="5">
                  <c:v>181</c:v>
                </c:pt>
                <c:pt idx="6">
                  <c:v>150</c:v>
                </c:pt>
                <c:pt idx="7">
                  <c:v>218</c:v>
                </c:pt>
                <c:pt idx="8">
                  <c:v>310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2113648"/>
        <c:axId val="-412113104"/>
      </c:lineChart>
      <c:catAx>
        <c:axId val="-41211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-412113104"/>
        <c:crosses val="autoZero"/>
        <c:auto val="1"/>
        <c:lblAlgn val="ctr"/>
        <c:lblOffset val="100"/>
        <c:noMultiLvlLbl val="0"/>
      </c:catAx>
      <c:valAx>
        <c:axId val="-41211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412113648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200" b="0"/>
          </a:pPr>
          <a:endParaRPr lang="pl-PL"/>
        </a:p>
      </c:txPr>
    </c:legend>
    <c:plotVisOnly val="1"/>
    <c:dispBlanksAs val="gap"/>
    <c:showDLblsOverMax val="0"/>
  </c:chart>
  <c:spPr>
    <a:ln w="317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99711179504998"/>
          <c:y val="0.13623764112702799"/>
          <c:w val="0.66780095668087414"/>
          <c:h val="0.81126422112896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A8B00"/>
            </a:solidFill>
            <a:ln w="25398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>
                    <a:latin typeface="+mj-lt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dostateczny </c:v>
                </c:pt>
                <c:pt idx="1">
                  <c:v>dostateczny plus </c:v>
                </c:pt>
                <c:pt idx="2">
                  <c:v>dobry</c:v>
                </c:pt>
                <c:pt idx="3">
                  <c:v>dobry plus</c:v>
                </c:pt>
                <c:pt idx="4">
                  <c:v>bardzo dobry</c:v>
                </c:pt>
                <c:pt idx="5">
                  <c:v>celujący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2.3E-2</c:v>
                </c:pt>
                <c:pt idx="1">
                  <c:v>7.3999999999999996E-2</c:v>
                </c:pt>
                <c:pt idx="2">
                  <c:v>0.26100000000000001</c:v>
                </c:pt>
                <c:pt idx="3">
                  <c:v>0.35799999999999998</c:v>
                </c:pt>
                <c:pt idx="4">
                  <c:v>0.27</c:v>
                </c:pt>
                <c:pt idx="5">
                  <c:v>1.4E-2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79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dostateczny </c:v>
                </c:pt>
                <c:pt idx="1">
                  <c:v>dostateczny plus </c:v>
                </c:pt>
                <c:pt idx="2">
                  <c:v>dobry</c:v>
                </c:pt>
                <c:pt idx="3">
                  <c:v>dobry plus</c:v>
                </c:pt>
                <c:pt idx="4">
                  <c:v>bardzo dobry</c:v>
                </c:pt>
                <c:pt idx="5">
                  <c:v>celujący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2.4E-2</c:v>
                </c:pt>
                <c:pt idx="1">
                  <c:v>0.08</c:v>
                </c:pt>
                <c:pt idx="2">
                  <c:v>0.28199999999999997</c:v>
                </c:pt>
                <c:pt idx="3">
                  <c:v>0.33500000000000002</c:v>
                </c:pt>
                <c:pt idx="4">
                  <c:v>0.26700000000000002</c:v>
                </c:pt>
                <c:pt idx="5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0"/>
        <c:axId val="-446272528"/>
        <c:axId val="-446287760"/>
      </c:barChart>
      <c:catAx>
        <c:axId val="-446272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lang="en-US" sz="14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-446287760"/>
        <c:crosses val="autoZero"/>
        <c:auto val="1"/>
        <c:lblAlgn val="ctr"/>
        <c:lblOffset val="100"/>
        <c:noMultiLvlLbl val="0"/>
      </c:catAx>
      <c:valAx>
        <c:axId val="-446287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44627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687020235281643"/>
          <c:y val="2.5103516890571643E-3"/>
          <c:w val="0.227206236291497"/>
          <c:h val="0.11005417435330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99711179504998"/>
          <c:y val="0.13623764112702799"/>
          <c:w val="0.66780095668087414"/>
          <c:h val="0.81126422112896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A8B00"/>
            </a:solidFill>
            <a:ln w="25398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>
                    <a:latin typeface="+mj-lt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dostateczny </c:v>
                </c:pt>
                <c:pt idx="1">
                  <c:v>dostateczny plus </c:v>
                </c:pt>
                <c:pt idx="2">
                  <c:v>dobry  </c:v>
                </c:pt>
                <c:pt idx="3">
                  <c:v>dobry plus </c:v>
                </c:pt>
                <c:pt idx="4">
                  <c:v>bardzo dobry </c:v>
                </c:pt>
                <c:pt idx="5">
                  <c:v>celujący 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2.5806451612903226E-2</c:v>
                </c:pt>
                <c:pt idx="2">
                  <c:v>8.0645161290322578E-2</c:v>
                </c:pt>
                <c:pt idx="3">
                  <c:v>0.34838709677419355</c:v>
                </c:pt>
                <c:pt idx="4">
                  <c:v>0.49677419354838709</c:v>
                </c:pt>
                <c:pt idx="5">
                  <c:v>4.8387096774193547E-2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79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dostateczny </c:v>
                </c:pt>
                <c:pt idx="1">
                  <c:v>dostateczny plus </c:v>
                </c:pt>
                <c:pt idx="2">
                  <c:v>dobry  </c:v>
                </c:pt>
                <c:pt idx="3">
                  <c:v>dobry plus </c:v>
                </c:pt>
                <c:pt idx="4">
                  <c:v>bardzo dobry </c:v>
                </c:pt>
                <c:pt idx="5">
                  <c:v>celujący 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8.9999999999999993E-3</c:v>
                </c:pt>
                <c:pt idx="1">
                  <c:v>5.0000000000000001E-3</c:v>
                </c:pt>
                <c:pt idx="2">
                  <c:v>0.10100000000000001</c:v>
                </c:pt>
                <c:pt idx="3">
                  <c:v>0.28399999999999997</c:v>
                </c:pt>
                <c:pt idx="4">
                  <c:v>0.56899999999999995</c:v>
                </c:pt>
                <c:pt idx="5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0"/>
        <c:axId val="-412112560"/>
        <c:axId val="-412112016"/>
      </c:barChart>
      <c:catAx>
        <c:axId val="-41211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lang="en-US" sz="14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-412112016"/>
        <c:crosses val="autoZero"/>
        <c:auto val="1"/>
        <c:lblAlgn val="ctr"/>
        <c:lblOffset val="100"/>
        <c:noMultiLvlLbl val="0"/>
      </c:catAx>
      <c:valAx>
        <c:axId val="-4121120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412112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430698596153103"/>
          <c:y val="0.69632893217510095"/>
          <c:w val="0.20329970811173154"/>
          <c:h val="0.30367106782489905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41202744556911E-2"/>
          <c:y val="0.12792312932092173"/>
          <c:w val="0.91765464828351628"/>
          <c:h val="0.7635613586794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rgbClr val="2793FF"/>
            </a:solidFill>
            <a:ln w="25398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26069510898888E-3"/>
                  <c:y val="7.0140344201312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2016 r.</c:v>
                </c:pt>
                <c:pt idx="1">
                  <c:v>2017 r.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0.85799999999999998</c:v>
                </c:pt>
                <c:pt idx="1">
                  <c:v>0.89400000000000002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rgbClr val="EA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+mj-lt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2016 r.</c:v>
                </c:pt>
                <c:pt idx="1">
                  <c:v>2017 r.</c:v>
                </c:pt>
              </c:strCache>
            </c:strRef>
          </c:cat>
          <c:val>
            <c:numRef>
              <c:f>Arkusz1!$C$2:$C$3</c:f>
              <c:numCache>
                <c:formatCode>0.0%</c:formatCode>
                <c:ptCount val="2"/>
                <c:pt idx="0">
                  <c:v>0.14199999999999999</c:v>
                </c:pt>
                <c:pt idx="1">
                  <c:v>0.106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0"/>
        <c:axId val="-446283952"/>
        <c:axId val="-446274704"/>
      </c:barChart>
      <c:catAx>
        <c:axId val="-44628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lang="en-US" sz="1800" b="0">
                <a:latin typeface="+mj-lt"/>
              </a:defRPr>
            </a:pPr>
            <a:endParaRPr lang="pl-PL"/>
          </a:p>
        </c:txPr>
        <c:crossAx val="-446274704"/>
        <c:crosses val="autoZero"/>
        <c:auto val="1"/>
        <c:lblAlgn val="ctr"/>
        <c:lblOffset val="100"/>
        <c:noMultiLvlLbl val="0"/>
      </c:catAx>
      <c:valAx>
        <c:axId val="-446274704"/>
        <c:scaling>
          <c:orientation val="minMax"/>
          <c:max val="1"/>
        </c:scaling>
        <c:delete val="1"/>
        <c:axPos val="l"/>
        <c:numFmt formatCode="0" sourceLinked="0"/>
        <c:majorTickMark val="out"/>
        <c:minorTickMark val="none"/>
        <c:tickLblPos val="nextTo"/>
        <c:crossAx val="-446283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+mj-lt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8">
          <a:latin typeface="Arial" pitchFamily="34" charset="0"/>
          <a:cs typeface="Arial" pitchFamily="34" charset="0"/>
        </a:defRPr>
      </a:pPr>
      <a:endParaRPr lang="pl-PL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60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0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49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 userDrawn="1"/>
        </p:nvSpPr>
        <p:spPr>
          <a:xfrm rot="10800000">
            <a:off x="2" y="0"/>
            <a:ext cx="12192000" cy="6857998"/>
          </a:xfrm>
          <a:prstGeom prst="rect">
            <a:avLst/>
          </a:prstGeom>
          <a:gradFill flip="none" rotWithShape="0">
            <a:gsLst>
              <a:gs pos="19000">
                <a:schemeClr val="accent1">
                  <a:tint val="66000"/>
                  <a:satMod val="160000"/>
                  <a:lumMod val="0"/>
                  <a:lumOff val="100000"/>
                  <a:alpha val="50000"/>
                </a:schemeClr>
              </a:gs>
              <a:gs pos="84000">
                <a:srgbClr val="C5D3EE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1000"/>
                </a:schemeClr>
              </a:gs>
            </a:gsLst>
            <a:lin ang="168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26" tIns="45720" rIns="91426" bIns="45720" rtlCol="0" anchor="ctr"/>
          <a:lstStyle/>
          <a:p>
            <a:pPr algn="ctr" defTabSz="894977">
              <a:defRPr/>
            </a:pPr>
            <a:endParaRPr lang="en-US" sz="1767" kern="0" smtClean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>
          <a:xfrm>
            <a:off x="339035" y="45920"/>
            <a:ext cx="11852977" cy="643543"/>
          </a:xfrm>
          <a:prstGeom prst="rect">
            <a:avLst/>
          </a:prstGeom>
          <a:gradFill flip="none" rotWithShape="1">
            <a:gsLst>
              <a:gs pos="50000">
                <a:srgbClr val="005EBF"/>
              </a:gs>
              <a:gs pos="100000">
                <a:srgbClr val="A6D1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7" kern="0" smtClean="0">
              <a:solidFill>
                <a:prstClr val="white"/>
              </a:solidFill>
            </a:endParaRPr>
          </a:p>
        </p:txBody>
      </p:sp>
      <p:sp>
        <p:nvSpPr>
          <p:cNvPr id="16" name="Rectangle 24"/>
          <p:cNvSpPr/>
          <p:nvPr userDrawn="1"/>
        </p:nvSpPr>
        <p:spPr>
          <a:xfrm>
            <a:off x="2" y="45945"/>
            <a:ext cx="282442" cy="643544"/>
          </a:xfrm>
          <a:prstGeom prst="rect">
            <a:avLst/>
          </a:prstGeom>
          <a:solidFill>
            <a:srgbClr val="005AB4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7" kern="0" smtClean="0">
              <a:solidFill>
                <a:prstClr val="white"/>
              </a:solidFill>
            </a:endParaRPr>
          </a:p>
        </p:txBody>
      </p:sp>
      <p:sp>
        <p:nvSpPr>
          <p:cNvPr id="17" name="Prostokąt 7"/>
          <p:cNvSpPr/>
          <p:nvPr userDrawn="1"/>
        </p:nvSpPr>
        <p:spPr>
          <a:xfrm>
            <a:off x="11163946" y="96504"/>
            <a:ext cx="95250" cy="71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767" kern="0" smtClean="0">
              <a:solidFill>
                <a:prstClr val="white"/>
              </a:solidFill>
            </a:endParaRPr>
          </a:p>
        </p:txBody>
      </p:sp>
      <p:sp>
        <p:nvSpPr>
          <p:cNvPr id="18" name="Prostokąt 9"/>
          <p:cNvSpPr/>
          <p:nvPr userDrawn="1"/>
        </p:nvSpPr>
        <p:spPr>
          <a:xfrm>
            <a:off x="11163946" y="224922"/>
            <a:ext cx="95250" cy="71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767" kern="0" smtClean="0">
              <a:solidFill>
                <a:prstClr val="white"/>
              </a:solidFill>
            </a:endParaRPr>
          </a:p>
        </p:txBody>
      </p:sp>
      <p:sp>
        <p:nvSpPr>
          <p:cNvPr id="19" name="Prostokąt 8"/>
          <p:cNvSpPr/>
          <p:nvPr userDrawn="1"/>
        </p:nvSpPr>
        <p:spPr>
          <a:xfrm>
            <a:off x="11163946" y="339018"/>
            <a:ext cx="95250" cy="71438"/>
          </a:xfrm>
          <a:prstGeom prst="rect">
            <a:avLst/>
          </a:prstGeom>
          <a:solidFill>
            <a:srgbClr val="005EBF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767" kern="0" smtClean="0">
              <a:solidFill>
                <a:prstClr val="white"/>
              </a:solidFill>
            </a:endParaRPr>
          </a:p>
        </p:txBody>
      </p:sp>
      <p:sp>
        <p:nvSpPr>
          <p:cNvPr id="20" name="Prostokąt 10"/>
          <p:cNvSpPr/>
          <p:nvPr userDrawn="1"/>
        </p:nvSpPr>
        <p:spPr>
          <a:xfrm>
            <a:off x="11163946" y="451667"/>
            <a:ext cx="95250" cy="71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767" kern="0" smtClean="0">
              <a:solidFill>
                <a:prstClr val="white"/>
              </a:solidFill>
            </a:endParaRPr>
          </a:p>
        </p:txBody>
      </p:sp>
      <p:sp>
        <p:nvSpPr>
          <p:cNvPr id="21" name="Prostokąt 11"/>
          <p:cNvSpPr/>
          <p:nvPr userDrawn="1"/>
        </p:nvSpPr>
        <p:spPr>
          <a:xfrm>
            <a:off x="11163946" y="585042"/>
            <a:ext cx="95250" cy="71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89527" tIns="44768" rIns="89527" bIns="44768" rtlCol="0" anchor="ctr"/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767" kern="0" smtClean="0">
              <a:solidFill>
                <a:prstClr val="white"/>
              </a:solidFill>
            </a:endParaRPr>
          </a:p>
        </p:txBody>
      </p:sp>
      <p:sp>
        <p:nvSpPr>
          <p:cNvPr id="22" name="pole tekstowe 6"/>
          <p:cNvSpPr txBox="1"/>
          <p:nvPr userDrawn="1"/>
        </p:nvSpPr>
        <p:spPr>
          <a:xfrm>
            <a:off x="11536318" y="141248"/>
            <a:ext cx="551097" cy="452946"/>
          </a:xfrm>
          <a:prstGeom prst="rect">
            <a:avLst/>
          </a:prstGeom>
          <a:noFill/>
        </p:spPr>
        <p:txBody>
          <a:bodyPr wrap="none" lIns="89527" tIns="44768" rIns="89527" bIns="44768" rtlCol="0" anchor="ctr">
            <a:spAutoFit/>
          </a:bodyPr>
          <a:lstStyle/>
          <a:p>
            <a:pPr algn="ctr" defTabSz="895263" fontAlgn="base">
              <a:spcBef>
                <a:spcPct val="0"/>
              </a:spcBef>
              <a:spcAft>
                <a:spcPct val="0"/>
              </a:spcAft>
            </a:pPr>
            <a:fld id="{35F6748C-1DDD-432F-A163-15E5620247F6}" type="slidenum">
              <a:rPr lang="pl-PL" sz="2356" b="1" smtClean="0">
                <a:solidFill>
                  <a:prstClr val="white"/>
                </a:solidFill>
                <a:latin typeface="Arial" charset="0"/>
                <a:cs typeface="Arial" charset="0"/>
              </a:rPr>
              <a:pPr algn="ctr" defTabSz="895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3436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6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37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81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7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33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1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8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25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2545-4F41-445F-B10F-2BFEF82C9609}" type="datetimeFigureOut">
              <a:rPr lang="pl-PL" smtClean="0"/>
              <a:t>2018-02-06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2895-D4F3-4BD8-87D1-85A9A92B1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10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7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8" name="Obraz 7" descr="Logo-KSSiP-2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pole tekstowe 8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88" y="106158"/>
            <a:ext cx="9492145" cy="4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7" tIns="44768" rIns="89527" bIns="4476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altLang="pl-PL" sz="2553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Zestawienie porównawcze </a:t>
            </a:r>
            <a:r>
              <a:rPr lang="pl-PL" altLang="pl-PL" sz="2553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konkursów na aplikacje</a:t>
            </a:r>
            <a:endParaRPr lang="pl-PL" altLang="pl-PL" sz="2553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217788" y="813146"/>
          <a:ext cx="9685732" cy="2191662"/>
        </p:xfrm>
        <a:graphic>
          <a:graphicData uri="http://schemas.openxmlformats.org/drawingml/2006/table">
            <a:tbl>
              <a:tblPr/>
              <a:tblGrid>
                <a:gridCol w="1979563"/>
                <a:gridCol w="856241"/>
                <a:gridCol w="856241"/>
                <a:gridCol w="856241"/>
                <a:gridCol w="856241"/>
                <a:gridCol w="856241"/>
                <a:gridCol w="856241"/>
                <a:gridCol w="856241"/>
                <a:gridCol w="856241"/>
                <a:gridCol w="856241"/>
              </a:tblGrid>
              <a:tr h="360040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 </a:t>
                      </a:r>
                    </a:p>
                  </a:txBody>
                  <a:tcPr marL="8665" marR="8665" marT="8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2009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2010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2011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2012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2013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2015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2016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/>
                        </a:rPr>
                        <a:t>2017</a:t>
                      </a:r>
                      <a:endParaRPr lang="pl-PL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>
                        <a:lumMod val="20000"/>
                        <a:lumOff val="80000"/>
                      </a:srgbClr>
                    </a:solidFill>
                  </a:tcPr>
                </a:tc>
              </a:tr>
              <a:tr h="465501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Zgłoszenia do konkursu</a:t>
                      </a:r>
                    </a:p>
                  </a:txBody>
                  <a:tcPr marL="8665" marR="8665" marT="8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1542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1391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2170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1883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1813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1872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1786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1998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2389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39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Przystąpili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do I etapu</a:t>
                      </a:r>
                    </a:p>
                  </a:txBody>
                  <a:tcPr marL="8665" marR="8665" marT="8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1467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1320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1837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1674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1521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1617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1436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1710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2162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Przystąpili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do II etapu</a:t>
                      </a:r>
                    </a:p>
                  </a:txBody>
                  <a:tcPr marL="8665" marR="8665" marT="8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945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586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488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385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365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381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305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218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585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670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Przyjęci na aplikacje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65" marR="8665" marT="8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301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301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200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200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181</a:t>
                      </a: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8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150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218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Bookman Old Style" panose="02050604050505020204" pitchFamily="18" charset="0"/>
                        </a:rPr>
                        <a:t>310</a:t>
                      </a:r>
                      <a:endParaRPr lang="pl-PL" sz="1800" dirty="0">
                        <a:latin typeface="Bookman Old Style" panose="02050604050505020204" pitchFamily="18" charset="0"/>
                      </a:endParaRPr>
                    </a:p>
                  </a:txBody>
                  <a:tcPr marL="8665" marR="8665" marT="8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/>
          </p:nvPr>
        </p:nvGraphicFramePr>
        <p:xfrm>
          <a:off x="1288484" y="3075521"/>
          <a:ext cx="9104329" cy="31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2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12128"/>
            <a:ext cx="9473634" cy="777900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schemeClr val="bg1"/>
                </a:solidFill>
              </a:rPr>
              <a:t>Kandydaci przystępujący do </a:t>
            </a:r>
            <a:r>
              <a:rPr lang="pl-PL" sz="2749" b="1" dirty="0">
                <a:solidFill>
                  <a:schemeClr val="bg1"/>
                </a:solidFill>
              </a:rPr>
              <a:t>II etapu 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schemeClr val="bg1"/>
                </a:solidFill>
              </a:rPr>
              <a:t> </a:t>
            </a:r>
            <a:r>
              <a:rPr lang="pl-PL" sz="1964" b="1" dirty="0">
                <a:solidFill>
                  <a:schemeClr val="bg1"/>
                </a:solidFill>
              </a:rPr>
              <a:t>Konkurs </a:t>
            </a:r>
            <a:r>
              <a:rPr lang="pl-PL" sz="1964" b="1" dirty="0">
                <a:solidFill>
                  <a:schemeClr val="bg1"/>
                </a:solidFill>
              </a:rPr>
              <a:t>2017</a:t>
            </a:r>
            <a:endParaRPr lang="pl-PL" sz="1964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829815" y="1143131"/>
          <a:ext cx="10604792" cy="4831028"/>
        </p:xfrm>
        <a:graphic>
          <a:graphicData uri="http://schemas.openxmlformats.org/drawingml/2006/table">
            <a:tbl>
              <a:tblPr/>
              <a:tblGrid>
                <a:gridCol w="350567"/>
                <a:gridCol w="7160052"/>
                <a:gridCol w="1476765"/>
                <a:gridCol w="1617408"/>
              </a:tblGrid>
              <a:tr h="64787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UCZELNIA</a:t>
                      </a:r>
                      <a:endParaRPr kumimoji="0" lang="pl-PL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398" marR="28398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Przystępujący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 II etapu</a:t>
                      </a:r>
                    </a:p>
                  </a:txBody>
                  <a:tcPr marL="28544" marR="28544" marT="0" marB="0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ogółu przystępujących</a:t>
                      </a:r>
                      <a:endParaRPr kumimoji="0" lang="pl-PL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44" marR="28544" marT="0" marB="0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</a:tr>
              <a:tr h="473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Jagielloński w Krakowie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12,6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11,5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02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7,7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6,3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228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8544" marR="28544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  <a:endParaRPr lang="pl-PL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 rot="16200000">
            <a:off x="5887600" y="-4478526"/>
            <a:ext cx="403692" cy="10745242"/>
          </a:xfrm>
          <a:prstGeom prst="roundRect">
            <a:avLst>
              <a:gd name="adj" fmla="val 5348"/>
            </a:avLst>
          </a:prstGeom>
          <a:solidFill>
            <a:srgbClr val="FFFFFF">
              <a:alpha val="64706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>
              <a:lnSpc>
                <a:spcPct val="90000"/>
              </a:lnSpc>
              <a:defRPr/>
            </a:pPr>
            <a:r>
              <a:rPr lang="pl-PL" sz="884" kern="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50742" y="616166"/>
            <a:ext cx="10351499" cy="527057"/>
          </a:xfrm>
          <a:prstGeom prst="rect">
            <a:avLst/>
          </a:prstGeom>
          <a:noFill/>
          <a:ln>
            <a:noFill/>
          </a:ln>
        </p:spPr>
        <p:txBody>
          <a:bodyPr wrap="square" lIns="91678" tIns="45842" rIns="91678" bIns="45842" rtlCol="0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3"/>
              </a:spcAft>
              <a:defRPr/>
            </a:pPr>
            <a:r>
              <a:rPr lang="pl-PL" sz="1767" dirty="0">
                <a:latin typeface="Calibri" panose="020F0502020204030204" pitchFamily="34" charset="0"/>
              </a:rPr>
              <a:t>Do II etapu konkursu – pracy pisemnej przystąpiło </a:t>
            </a:r>
            <a:r>
              <a:rPr lang="pl-PL" sz="245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585</a:t>
            </a:r>
            <a:r>
              <a:rPr lang="pl-PL" sz="245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1767" dirty="0">
                <a:latin typeface="Calibri" panose="020F0502020204030204" pitchFamily="34" charset="0"/>
              </a:rPr>
              <a:t>osób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7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8" name="Obraz 7" descr="Logo-KSSiP-2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pole tekstowe 8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40329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35460"/>
            <a:ext cx="9473634" cy="67276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schemeClr val="bg1"/>
                </a:solidFill>
              </a:rPr>
              <a:t>Wyniki osiągnięte z zadań w ramach pracy pisemnej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schemeClr val="bg1"/>
                </a:solidFill>
              </a:rPr>
              <a:t>Konkurs 2017</a:t>
            </a:r>
            <a:endParaRPr lang="pl-PL" sz="1571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813145"/>
          <a:ext cx="10745239" cy="6192804"/>
        </p:xfrm>
        <a:graphic>
          <a:graphicData uri="http://schemas.openxmlformats.org/drawingml/2006/table">
            <a:tbl>
              <a:tblPr/>
              <a:tblGrid>
                <a:gridCol w="361654"/>
                <a:gridCol w="6071447"/>
                <a:gridCol w="1131180"/>
                <a:gridCol w="2050264"/>
                <a:gridCol w="1130694"/>
              </a:tblGrid>
              <a:tr h="721967">
                <a:tc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Przystępujący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 etapu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Średnia  punktów uzyskana z zadań przypadająca na jednego kandydata</a:t>
                      </a:r>
                      <a:endParaRPr lang="pl-PL" sz="14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punktów uzyskanych       z zadań</a:t>
                      </a:r>
                      <a:endParaRPr lang="pl-PL" sz="14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415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20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34,9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31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Uniwersytet Warszawski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32,3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83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32,3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31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31,2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9751">
                <a:tc row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313">
                <a:tc v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25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30,6</a:t>
                      </a:r>
                      <a:endParaRPr lang="pl-PL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00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30,1</a:t>
                      </a:r>
                      <a:endParaRPr lang="pl-PL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29,8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29,7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29,3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28,6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27,5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27,0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894121" y="2439217"/>
            <a:ext cx="2721902" cy="302149"/>
          </a:xfrm>
          <a:prstGeom prst="rect">
            <a:avLst/>
          </a:prstGeom>
          <a:noFill/>
        </p:spPr>
        <p:txBody>
          <a:bodyPr wrap="square" lIns="89748" tIns="44873" rIns="89748" bIns="44873" rtlCol="0">
            <a:spAutoFit/>
          </a:bodyPr>
          <a:lstStyle/>
          <a:p>
            <a:pPr algn="ctr"/>
            <a:r>
              <a:rPr lang="pl-PL" sz="1375" b="1" i="1" dirty="0">
                <a:solidFill>
                  <a:srgbClr val="C00000"/>
                </a:solidFill>
                <a:latin typeface="+mj-lt"/>
              </a:rPr>
              <a:t>Średnia punktów z kazusów – 31,4</a:t>
            </a:r>
            <a:endParaRPr lang="pl-PL" sz="1375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9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715467"/>
          <a:ext cx="10745240" cy="6102178"/>
        </p:xfrm>
        <a:graphic>
          <a:graphicData uri="http://schemas.openxmlformats.org/drawingml/2006/table">
            <a:tbl>
              <a:tblPr/>
              <a:tblGrid>
                <a:gridCol w="361654"/>
                <a:gridCol w="7556121"/>
                <a:gridCol w="1131180"/>
                <a:gridCol w="989783"/>
                <a:gridCol w="706502"/>
              </a:tblGrid>
              <a:tr h="424204">
                <a:tc rowSpan="2"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28723" marR="2872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29255" marR="29255" marT="97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08783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28723" marR="2872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28723" marR="2872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1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Jagielloński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Warszawski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76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Krakowska Akademia im. Andrzeja Frycza Modrzewskiego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991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Mikołaja Kopernika w Toruniu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600">
                <a:tc row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 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684">
                <a:tc v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 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268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41,0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 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13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 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40,2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Rzeszowski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 Białymstoku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39,0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-</a:t>
                      </a:r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Opolski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Warmińsko-Mazurski w Olsztynie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36,0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17"/>
          <p:cNvSpPr txBox="1"/>
          <p:nvPr/>
        </p:nvSpPr>
        <p:spPr>
          <a:xfrm>
            <a:off x="864292" y="35459"/>
            <a:ext cx="9674629" cy="660679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07" b="1" dirty="0">
                <a:solidFill>
                  <a:schemeClr val="bg1"/>
                </a:solidFill>
              </a:rPr>
              <a:t>Odsetek </a:t>
            </a:r>
            <a:r>
              <a:rPr lang="pl-PL" sz="2307" b="1" dirty="0">
                <a:solidFill>
                  <a:schemeClr val="bg1"/>
                </a:solidFill>
              </a:rPr>
              <a:t>punktów uzyskanych </a:t>
            </a:r>
            <a:r>
              <a:rPr lang="pl-PL" sz="2307" b="1" dirty="0">
                <a:solidFill>
                  <a:schemeClr val="bg1"/>
                </a:solidFill>
              </a:rPr>
              <a:t>za rozwiązanie </a:t>
            </a:r>
            <a:r>
              <a:rPr lang="pl-PL" sz="2307" b="1" dirty="0">
                <a:solidFill>
                  <a:schemeClr val="bg1"/>
                </a:solidFill>
              </a:rPr>
              <a:t>zadań w ramach pracy pisemnej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 </a:t>
            </a:r>
            <a:r>
              <a:rPr lang="pl-PL" sz="1964" b="1" dirty="0">
                <a:solidFill>
                  <a:schemeClr val="bg1"/>
                </a:solidFill>
              </a:rPr>
              <a:t>P</a:t>
            </a:r>
            <a:r>
              <a:rPr lang="pl-PL" sz="1964" b="1" dirty="0">
                <a:solidFill>
                  <a:schemeClr val="bg1"/>
                </a:solidFill>
              </a:rPr>
              <a:t>orównanie lat 2016 i 2017</a:t>
            </a:r>
          </a:p>
        </p:txBody>
      </p:sp>
      <p:sp>
        <p:nvSpPr>
          <p:cNvPr id="12" name="Strzałka w dół 11"/>
          <p:cNvSpPr/>
          <p:nvPr/>
        </p:nvSpPr>
        <p:spPr>
          <a:xfrm>
            <a:off x="10974213" y="2722012"/>
            <a:ext cx="271124" cy="282795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 rot="10800000">
            <a:off x="10974214" y="1520133"/>
            <a:ext cx="271124" cy="120187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19" name="Strzałka w dół 18"/>
          <p:cNvSpPr/>
          <p:nvPr/>
        </p:nvSpPr>
        <p:spPr>
          <a:xfrm rot="10800000">
            <a:off x="10974211" y="3004807"/>
            <a:ext cx="271124" cy="120188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0" name="Strzałka w dół 19"/>
          <p:cNvSpPr/>
          <p:nvPr/>
        </p:nvSpPr>
        <p:spPr>
          <a:xfrm>
            <a:off x="10974212" y="4213708"/>
            <a:ext cx="271124" cy="912063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1" name="Strzałka w dół 20"/>
          <p:cNvSpPr/>
          <p:nvPr/>
        </p:nvSpPr>
        <p:spPr>
          <a:xfrm>
            <a:off x="11044913" y="5132792"/>
            <a:ext cx="141398" cy="205075"/>
          </a:xfrm>
          <a:prstGeom prst="downArrow">
            <a:avLst>
              <a:gd name="adj1" fmla="val 100000"/>
              <a:gd name="adj2" fmla="val 2477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2" name="Strzałka w dół 21"/>
          <p:cNvSpPr/>
          <p:nvPr/>
        </p:nvSpPr>
        <p:spPr>
          <a:xfrm>
            <a:off x="10988299" y="5344887"/>
            <a:ext cx="271124" cy="346473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3" name="Strzałka w dół 22"/>
          <p:cNvSpPr/>
          <p:nvPr/>
        </p:nvSpPr>
        <p:spPr>
          <a:xfrm rot="10800000">
            <a:off x="10988298" y="5926259"/>
            <a:ext cx="271124" cy="26559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4" name="Strzałka w dół 23"/>
          <p:cNvSpPr/>
          <p:nvPr/>
        </p:nvSpPr>
        <p:spPr>
          <a:xfrm rot="10800000">
            <a:off x="10988297" y="6523490"/>
            <a:ext cx="271124" cy="26559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25" name="Strzałka w dół 24"/>
          <p:cNvSpPr/>
          <p:nvPr/>
        </p:nvSpPr>
        <p:spPr>
          <a:xfrm>
            <a:off x="10988297" y="6209054"/>
            <a:ext cx="271124" cy="282795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288484" y="106158"/>
            <a:ext cx="9473634" cy="624418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Porównanie </a:t>
            </a:r>
            <a:r>
              <a:rPr lang="pl-PL" sz="2356" b="1" dirty="0">
                <a:solidFill>
                  <a:schemeClr val="bg1"/>
                </a:solidFill>
              </a:rPr>
              <a:t>wyników z </a:t>
            </a:r>
            <a:r>
              <a:rPr lang="pl-PL" sz="2356" b="1" dirty="0">
                <a:solidFill>
                  <a:schemeClr val="bg1"/>
                </a:solidFill>
              </a:rPr>
              <a:t>testu i </a:t>
            </a:r>
            <a:r>
              <a:rPr lang="pl-PL" sz="2356" b="1" dirty="0">
                <a:solidFill>
                  <a:schemeClr val="bg1"/>
                </a:solidFill>
              </a:rPr>
              <a:t>pracy pisemnej </a:t>
            </a:r>
            <a:endParaRPr lang="pl-PL" sz="2356" b="1" dirty="0">
              <a:solidFill>
                <a:schemeClr val="bg1"/>
              </a:solidFill>
            </a:endParaRP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schemeClr val="bg1"/>
                </a:solidFill>
              </a:rPr>
              <a:t>Konkurs </a:t>
            </a:r>
            <a:r>
              <a:rPr lang="pl-PL" sz="1964" b="1" dirty="0">
                <a:solidFill>
                  <a:schemeClr val="bg1"/>
                </a:solidFill>
              </a:rPr>
              <a:t>2017</a:t>
            </a:r>
            <a:endParaRPr lang="pl-PL" sz="1964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742447"/>
          <a:ext cx="10745241" cy="6467044"/>
        </p:xfrm>
        <a:graphic>
          <a:graphicData uri="http://schemas.openxmlformats.org/drawingml/2006/table">
            <a:tbl>
              <a:tblPr/>
              <a:tblGrid>
                <a:gridCol w="361654"/>
                <a:gridCol w="5435158"/>
                <a:gridCol w="1343277"/>
                <a:gridCol w="919084"/>
                <a:gridCol w="989783"/>
                <a:gridCol w="848385"/>
                <a:gridCol w="847900"/>
              </a:tblGrid>
              <a:tr h="809660">
                <a:tc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punktów uzyskanych  z</a:t>
                      </a:r>
                      <a: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testu</a:t>
                      </a: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Miejsce na  I etapie</a:t>
                      </a:r>
                      <a:endParaRPr kumimoji="0" lang="pl-P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% punktów uzyskanych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z pracy pisemnej </a:t>
                      </a: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Miejsce na II etapie</a:t>
                      </a:r>
                      <a:endParaRPr kumimoji="0" lang="pl-P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Miejsce po I i II etapie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5099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4507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4541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882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868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17001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868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288484" y="176857"/>
            <a:ext cx="9473634" cy="389913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Zdawalność na </a:t>
            </a:r>
            <a:r>
              <a:rPr lang="pl-PL" sz="2356" b="1" dirty="0">
                <a:solidFill>
                  <a:schemeClr val="bg1"/>
                </a:solidFill>
              </a:rPr>
              <a:t>aplikacje sędziowską i prokuratorską </a:t>
            </a:r>
            <a:r>
              <a:rPr lang="pl-PL" sz="2356" b="1" dirty="0">
                <a:solidFill>
                  <a:schemeClr val="bg1"/>
                </a:solidFill>
              </a:rPr>
              <a:t>w </a:t>
            </a:r>
            <a:r>
              <a:rPr lang="pl-PL" sz="2356" b="1" dirty="0">
                <a:solidFill>
                  <a:schemeClr val="bg1"/>
                </a:solidFill>
              </a:rPr>
              <a:t>2017 </a:t>
            </a:r>
            <a:r>
              <a:rPr lang="pl-PL" sz="2356" b="1" dirty="0">
                <a:solidFill>
                  <a:schemeClr val="bg1"/>
                </a:solidFill>
              </a:rPr>
              <a:t>r.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742448"/>
          <a:ext cx="10745239" cy="6134658"/>
        </p:xfrm>
        <a:graphic>
          <a:graphicData uri="http://schemas.openxmlformats.org/drawingml/2006/table">
            <a:tbl>
              <a:tblPr/>
              <a:tblGrid>
                <a:gridCol w="446931"/>
                <a:gridCol w="6339664"/>
                <a:gridCol w="1060481"/>
                <a:gridCol w="1272578"/>
                <a:gridCol w="1625585"/>
              </a:tblGrid>
              <a:tr h="697818">
                <a:tc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Przystępujący </a:t>
                      </a: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Zakwalifikowani</a:t>
                      </a:r>
                      <a:endParaRPr kumimoji="0" lang="pl-P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 zakwalifikowanych do przystępujących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47106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4125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507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1154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5692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530410" y="3429000"/>
            <a:ext cx="2262360" cy="302149"/>
          </a:xfrm>
          <a:prstGeom prst="rect">
            <a:avLst/>
          </a:prstGeom>
          <a:noFill/>
        </p:spPr>
        <p:txBody>
          <a:bodyPr wrap="square" lIns="89748" tIns="44873" rIns="89748" bIns="44873" rtlCol="0">
            <a:spAutoFit/>
          </a:bodyPr>
          <a:lstStyle/>
          <a:p>
            <a:pPr algn="ctr"/>
            <a:r>
              <a:rPr lang="pl-PL" sz="1375" b="1" i="1" dirty="0">
                <a:solidFill>
                  <a:srgbClr val="C00000"/>
                </a:solidFill>
                <a:latin typeface="+mj-lt"/>
              </a:rPr>
              <a:t>Średnia zdawalność: 14,3%</a:t>
            </a:r>
            <a:endParaRPr lang="pl-PL" sz="1375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6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23381" y="742448"/>
          <a:ext cx="10745240" cy="6019448"/>
        </p:xfrm>
        <a:graphic>
          <a:graphicData uri="http://schemas.openxmlformats.org/drawingml/2006/table">
            <a:tbl>
              <a:tblPr/>
              <a:tblGrid>
                <a:gridCol w="399604"/>
                <a:gridCol w="4407425"/>
                <a:gridCol w="636289"/>
                <a:gridCol w="724032"/>
                <a:gridCol w="619245"/>
                <a:gridCol w="636289"/>
                <a:gridCol w="636289"/>
                <a:gridCol w="636289"/>
                <a:gridCol w="636289"/>
                <a:gridCol w="706988"/>
                <a:gridCol w="706501"/>
              </a:tblGrid>
              <a:tr h="472319">
                <a:tc rowSpan="2"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zakwalifikowanych do przystępujących do konkursu z danej uczelni</a:t>
                      </a: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3615" marR="93615" marT="46567" marB="46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30847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1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58527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395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 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205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17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6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Modrzewskiego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17"/>
          <p:cNvSpPr txBox="1"/>
          <p:nvPr/>
        </p:nvSpPr>
        <p:spPr>
          <a:xfrm>
            <a:off x="1288484" y="62441"/>
            <a:ext cx="9473634" cy="68000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Zdawalność na aplikację ogólną w </a:t>
            </a:r>
            <a:r>
              <a:rPr lang="pl-PL" sz="2356" b="1" dirty="0">
                <a:solidFill>
                  <a:schemeClr val="bg1"/>
                </a:solidFill>
              </a:rPr>
              <a:t>latach 2009 - 2016 </a:t>
            </a:r>
            <a:br>
              <a:rPr lang="pl-PL" sz="2356" b="1" dirty="0">
                <a:solidFill>
                  <a:schemeClr val="bg1"/>
                </a:solidFill>
              </a:rPr>
            </a:br>
            <a:r>
              <a:rPr lang="pl-PL" sz="2356" b="1" dirty="0">
                <a:solidFill>
                  <a:schemeClr val="bg1"/>
                </a:solidFill>
              </a:rPr>
              <a:t>oraz na aplikacje sędziowską i prokuratorską w 2017 r.</a:t>
            </a:r>
            <a:endParaRPr lang="pl-PL" sz="2356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288484" y="106158"/>
            <a:ext cx="9473634" cy="630461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Zdawalność, </a:t>
            </a:r>
            <a:r>
              <a:rPr lang="pl-PL" sz="2356" b="1" dirty="0">
                <a:solidFill>
                  <a:schemeClr val="bg1"/>
                </a:solidFill>
              </a:rPr>
              <a:t>a tryb </a:t>
            </a:r>
            <a:r>
              <a:rPr lang="pl-PL" sz="2356" b="1" dirty="0">
                <a:solidFill>
                  <a:schemeClr val="bg1"/>
                </a:solidFill>
              </a:rPr>
              <a:t>ukończenia </a:t>
            </a:r>
            <a:r>
              <a:rPr lang="pl-PL" sz="2356" b="1" dirty="0">
                <a:solidFill>
                  <a:schemeClr val="bg1"/>
                </a:solidFill>
              </a:rPr>
              <a:t>studiów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schemeClr val="bg1"/>
                </a:solidFill>
              </a:rPr>
              <a:t>Konkurs </a:t>
            </a:r>
            <a:r>
              <a:rPr lang="pl-PL" sz="1964" b="1" dirty="0">
                <a:solidFill>
                  <a:schemeClr val="bg1"/>
                </a:solidFill>
              </a:rPr>
              <a:t>2017 </a:t>
            </a:r>
            <a:endParaRPr lang="pl-PL" sz="1964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93593" y="813146"/>
          <a:ext cx="10604813" cy="5120510"/>
        </p:xfrm>
        <a:graphic>
          <a:graphicData uri="http://schemas.openxmlformats.org/drawingml/2006/table">
            <a:tbl>
              <a:tblPr/>
              <a:tblGrid>
                <a:gridCol w="328733"/>
                <a:gridCol w="5044373"/>
                <a:gridCol w="777686"/>
                <a:gridCol w="1343277"/>
                <a:gridCol w="2050264"/>
                <a:gridCol w="1060480"/>
              </a:tblGrid>
              <a:tr h="7315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Uczelnia</a:t>
                      </a:r>
                    </a:p>
                  </a:txBody>
                  <a:tcPr marL="91913" marR="91913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Przystępujący do konkursu - studia stacjonarne (S) /niestacjonarne  (N)</a:t>
                      </a:r>
                    </a:p>
                  </a:txBody>
                  <a:tcPr marL="91913" marR="91913" marT="45715" marB="45715" anchor="ctr" horzOverflow="overflow">
                    <a:lnL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Zakwalifikowani </a:t>
                      </a:r>
                      <a:b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- studia stacjonarne (S) /niestacjonarne (N)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zdawalności 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Uniwersytet</a:t>
                      </a:r>
                      <a:r>
                        <a:rPr lang="pl-PL" sz="1800" baseline="0" dirty="0" smtClean="0"/>
                        <a:t> Jagielloński w Krakowie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174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69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61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7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Uniwersytet Wrocławski</a:t>
                      </a:r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139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33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93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Uniwersytet Śląski w Katowicach</a:t>
                      </a:r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133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31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92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4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Uniwersytet Marii Curie-Skłodowskiej w Lublinie</a:t>
                      </a:r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116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19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23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Katolicki Uniwersytet Lubelski Jana Pawła II</a:t>
                      </a:r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119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15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18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3657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800" dirty="0" smtClean="0"/>
                        <a:t>Uniwersytet Warszawski</a:t>
                      </a:r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65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22</a:t>
                      </a:r>
                      <a:endParaRPr lang="pl-PL" sz="1800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N</a:t>
                      </a:r>
                      <a:endParaRPr lang="pl-PL" sz="1800" b="1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70</a:t>
                      </a:r>
                      <a:endParaRPr lang="pl-PL" sz="1800" dirty="0"/>
                    </a:p>
                  </a:txBody>
                  <a:tcPr marL="68934" marR="6893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7</a:t>
                      </a:r>
                      <a:endParaRPr lang="pl-PL" sz="1800" dirty="0"/>
                    </a:p>
                  </a:txBody>
                  <a:tcPr marL="91913" marR="91913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6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7" name="Obraz 6" descr="Logo-KSSiP-2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8" name="pole tekstowe 7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721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6200000">
            <a:off x="5833411" y="-4366699"/>
            <a:ext cx="526959" cy="10745242"/>
          </a:xfrm>
          <a:prstGeom prst="roundRect">
            <a:avLst>
              <a:gd name="adj" fmla="val 5348"/>
            </a:avLst>
          </a:prstGeom>
          <a:solidFill>
            <a:srgbClr val="FFFFFF">
              <a:alpha val="64706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>
              <a:lnSpc>
                <a:spcPct val="90000"/>
              </a:lnSpc>
              <a:defRPr/>
            </a:pPr>
            <a:r>
              <a:rPr lang="pl-PL" sz="884" kern="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" name="TextBox 17"/>
          <p:cNvSpPr txBox="1"/>
          <p:nvPr/>
        </p:nvSpPr>
        <p:spPr>
          <a:xfrm>
            <a:off x="1076388" y="176857"/>
            <a:ext cx="9544333" cy="427057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651" b="1" dirty="0">
                <a:solidFill>
                  <a:schemeClr val="bg1"/>
                </a:solidFill>
              </a:rPr>
              <a:t>Zakwalifikowani na </a:t>
            </a:r>
            <a:r>
              <a:rPr lang="pl-PL" sz="2651" b="1" dirty="0">
                <a:solidFill>
                  <a:schemeClr val="bg1"/>
                </a:solidFill>
              </a:rPr>
              <a:t>aplikacje sędziowską i prokuratorską w 2017 </a:t>
            </a:r>
            <a:r>
              <a:rPr lang="pl-PL" sz="2651" b="1" dirty="0">
                <a:solidFill>
                  <a:schemeClr val="bg1"/>
                </a:solidFill>
              </a:rPr>
              <a:t>r</a:t>
            </a:r>
            <a:r>
              <a:rPr lang="pl-PL" sz="2651" b="1" dirty="0">
                <a:solidFill>
                  <a:schemeClr val="bg1"/>
                </a:solidFill>
              </a:rPr>
              <a:t>.</a:t>
            </a:r>
            <a:endParaRPr lang="pl-PL" sz="2651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21142" y="742442"/>
            <a:ext cx="10351499" cy="527057"/>
          </a:xfrm>
          <a:prstGeom prst="rect">
            <a:avLst/>
          </a:prstGeom>
          <a:noFill/>
          <a:ln>
            <a:noFill/>
          </a:ln>
        </p:spPr>
        <p:txBody>
          <a:bodyPr wrap="square" lIns="91678" tIns="45842" rIns="91678" bIns="45842" rtlCol="0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3"/>
              </a:spcAft>
              <a:defRPr/>
            </a:pPr>
            <a:r>
              <a:rPr lang="pl-PL" sz="1767" dirty="0">
                <a:latin typeface="Calibri" panose="020F0502020204030204" pitchFamily="34" charset="0"/>
              </a:rPr>
              <a:t>Na aplikacje sędziowską i prokuratorską zakwalifikowano </a:t>
            </a:r>
            <a:r>
              <a:rPr lang="pl-PL" sz="245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310</a:t>
            </a:r>
            <a:r>
              <a:rPr lang="pl-PL" sz="245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1767" dirty="0">
                <a:latin typeface="Calibri" panose="020F0502020204030204" pitchFamily="34" charset="0"/>
              </a:rPr>
              <a:t>osób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88097" y="1308037"/>
          <a:ext cx="10617590" cy="4681474"/>
        </p:xfrm>
        <a:graphic>
          <a:graphicData uri="http://schemas.openxmlformats.org/drawingml/2006/table">
            <a:tbl>
              <a:tblPr firstRow="1" bandRow="1"/>
              <a:tblGrid>
                <a:gridCol w="433371"/>
                <a:gridCol w="6848602"/>
                <a:gridCol w="1555373"/>
                <a:gridCol w="1780244"/>
              </a:tblGrid>
              <a:tr h="6167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2700" dirty="0" smtClean="0">
                          <a:solidFill>
                            <a:schemeClr val="bg1"/>
                          </a:solidFill>
                          <a:effectLst/>
                        </a:rPr>
                        <a:t>Uczelnia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Zakwalifikowani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pl-PL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/>
                        </a:rPr>
                        <a:t>ogółu zakwalifikowanych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6">
                        <a:lumMod val="75000"/>
                        <a:lumOff val="25000"/>
                      </a:srgbClr>
                    </a:solidFill>
                  </a:tcPr>
                </a:tc>
              </a:tr>
              <a:tr h="36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24,5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11,9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9,4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632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 marL="93615" marR="93615" marT="46567" marB="4656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8842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7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8" name="Obraz 7" descr="Logo-KSSiP-2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pole tekstowe 8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12079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35460"/>
            <a:ext cx="9473634" cy="68000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Ocena na dyplomie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Konkurs </a:t>
            </a:r>
            <a:r>
              <a:rPr lang="pl-PL" sz="2356" b="1" dirty="0">
                <a:solidFill>
                  <a:schemeClr val="bg1"/>
                </a:solidFill>
              </a:rPr>
              <a:t>2017 </a:t>
            </a:r>
            <a:endParaRPr lang="pl-PL" sz="2356" b="1" dirty="0">
              <a:solidFill>
                <a:schemeClr val="bg1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723381" y="762580"/>
            <a:ext cx="6941618" cy="6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78" tIns="45842" rIns="91678" bIns="458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Odsetek zakwalifikowanych na </a:t>
            </a:r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aplikacje sędziowską i prokuratorską</a:t>
            </a:r>
            <a:r>
              <a:rPr lang="pl-PL" sz="1571" dirty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r>
              <a:rPr lang="pl-PL" sz="1571" dirty="0">
                <a:solidFill>
                  <a:prstClr val="black"/>
                </a:solidFill>
                <a:latin typeface="+mj-lt"/>
                <a:cs typeface="Arial" pitchFamily="34" charset="0"/>
              </a:rPr>
              <a:t/>
            </a:r>
            <a:br>
              <a:rPr lang="pl-PL" sz="1571" dirty="0">
                <a:solidFill>
                  <a:prstClr val="black"/>
                </a:solidFill>
                <a:latin typeface="+mj-lt"/>
                <a:cs typeface="Arial" pitchFamily="34" charset="0"/>
              </a:rPr>
            </a:br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w zależności od wyniku ukończenia studiów </a:t>
            </a: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/>
          </p:nvPr>
        </p:nvGraphicFramePr>
        <p:xfrm>
          <a:off x="1314261" y="1141807"/>
          <a:ext cx="5630124" cy="377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3"/>
          <p:cNvSpPr/>
          <p:nvPr/>
        </p:nvSpPr>
        <p:spPr>
          <a:xfrm>
            <a:off x="7636083" y="1095941"/>
            <a:ext cx="3084253" cy="3726129"/>
          </a:xfrm>
          <a:prstGeom prst="roundRect">
            <a:avLst>
              <a:gd name="adj" fmla="val 5348"/>
            </a:avLst>
          </a:prstGeom>
          <a:solidFill>
            <a:srgbClr val="FFFFFF">
              <a:alpha val="65098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 marL="343786" indent="-343786" algn="ctr" defTabSz="897469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defRPr/>
            </a:pPr>
            <a:endParaRPr lang="pl-PL" sz="1767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64998" y="1449435"/>
            <a:ext cx="3167819" cy="2902859"/>
          </a:xfrm>
          <a:prstGeom prst="rect">
            <a:avLst/>
          </a:prstGeom>
        </p:spPr>
        <p:txBody>
          <a:bodyPr wrap="square" lIns="91678" tIns="45842" rIns="91678" bIns="45842">
            <a:spAutoFit/>
          </a:bodyPr>
          <a:lstStyle/>
          <a:p>
            <a:pPr algn="ctr" defTabSz="897469">
              <a:defRPr/>
            </a:pPr>
            <a:r>
              <a:rPr lang="pl-PL" sz="1865" kern="0" dirty="0">
                <a:solidFill>
                  <a:prstClr val="black"/>
                </a:solidFill>
              </a:rPr>
              <a:t> </a:t>
            </a:r>
            <a:r>
              <a:rPr lang="pl-PL" sz="1964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Wśród zakwalifikowanych na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aplikacje sędziowską </a:t>
            </a:r>
          </a:p>
          <a:p>
            <a:pPr algn="ctr" defTabSz="897469">
              <a:defRPr/>
            </a:pP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 prokuratorską,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najwięcej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osób uzyskało ocenę na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dyplomie bardzo dobry </a:t>
            </a:r>
            <a:r>
              <a:rPr lang="pl-PL" sz="1767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(49,7%)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pl-PL" sz="17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oraz </a:t>
            </a:r>
            <a:r>
              <a:rPr lang="pl-PL" sz="1767" kern="0" dirty="0">
                <a:solidFill>
                  <a:srgbClr val="000000"/>
                </a:solidFill>
                <a:latin typeface="+mj-lt"/>
              </a:rPr>
              <a:t>dobry plus </a:t>
            </a:r>
            <a:r>
              <a:rPr lang="pl-PL" sz="1767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(34,8%)</a:t>
            </a:r>
            <a:endParaRPr lang="pl-PL" sz="1767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endParaRPr lang="pl-PL" sz="1964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r>
              <a:rPr lang="pl-PL" sz="196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pl-PL" sz="1964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r>
              <a:rPr lang="pl-PL" sz="1767" kern="0" dirty="0">
                <a:solidFill>
                  <a:prstClr val="black"/>
                </a:solidFill>
                <a:latin typeface="+mj-lt"/>
              </a:rPr>
              <a:t>Osoby </a:t>
            </a:r>
            <a:r>
              <a:rPr lang="pl-PL" sz="1767" kern="0" dirty="0">
                <a:solidFill>
                  <a:prstClr val="black"/>
                </a:solidFill>
                <a:latin typeface="+mj-lt"/>
              </a:rPr>
              <a:t>te stanowią razem </a:t>
            </a:r>
            <a:r>
              <a:rPr lang="pl-PL" sz="1767" b="1" kern="0" dirty="0">
                <a:solidFill>
                  <a:prstClr val="black"/>
                </a:solidFill>
                <a:latin typeface="+mj-lt"/>
              </a:rPr>
              <a:t>84,5% </a:t>
            </a:r>
            <a:r>
              <a:rPr lang="pl-PL" sz="1767" kern="0" dirty="0">
                <a:solidFill>
                  <a:prstClr val="black"/>
                </a:solidFill>
                <a:latin typeface="+mj-lt"/>
              </a:rPr>
              <a:t>zakwalifikowanych na </a:t>
            </a:r>
            <a:r>
              <a:rPr lang="pl-PL" sz="1767" kern="0" dirty="0">
                <a:solidFill>
                  <a:prstClr val="black"/>
                </a:solidFill>
                <a:latin typeface="+mj-lt"/>
              </a:rPr>
              <a:t>aplikacje</a:t>
            </a:r>
            <a:endParaRPr lang="pl-PL" sz="1571" b="1" kern="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 flipH="1">
            <a:off x="7934168" y="3358301"/>
            <a:ext cx="2404518" cy="0"/>
          </a:xfrm>
          <a:prstGeom prst="line">
            <a:avLst/>
          </a:prstGeom>
          <a:noFill/>
          <a:ln w="25400" cap="flat" cmpd="sng" algn="ctr">
            <a:solidFill>
              <a:srgbClr val="0096FF"/>
            </a:solidFill>
            <a:prstDash val="solid"/>
          </a:ln>
          <a:effectLst/>
        </p:spPr>
      </p:cxnSp>
      <p:graphicFrame>
        <p:nvGraphicFramePr>
          <p:cNvPr id="8" name="Group 127"/>
          <p:cNvGraphicFramePr>
            <a:graphicFrameLocks/>
          </p:cNvGraphicFramePr>
          <p:nvPr>
            <p:extLst/>
          </p:nvPr>
        </p:nvGraphicFramePr>
        <p:xfrm>
          <a:off x="1783375" y="5055072"/>
          <a:ext cx="8626010" cy="1206992"/>
        </p:xfrm>
        <a:graphic>
          <a:graphicData uri="http://schemas.openxmlformats.org/drawingml/2006/table">
            <a:tbl>
              <a:tblPr/>
              <a:tblGrid>
                <a:gridCol w="1417031"/>
                <a:gridCol w="1072096"/>
                <a:gridCol w="1135160"/>
                <a:gridCol w="1198225"/>
                <a:gridCol w="1142550"/>
                <a:gridCol w="1330474"/>
                <a:gridCol w="1330474"/>
              </a:tblGrid>
              <a:tr h="570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OCENA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B9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CELUJĄCY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BARDZO DOBRY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DOBRY PLUS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DOBRY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DOSTATECZNY PLUS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DOSTATECZNY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FA">
                        <a:lumMod val="40000"/>
                        <a:lumOff val="60000"/>
                      </a:srgbClr>
                    </a:solidFill>
                  </a:tcPr>
                </a:tc>
              </a:tr>
              <a:tr h="618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LICZBA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OSÓB</a:t>
                      </a:r>
                    </a:p>
                  </a:txBody>
                  <a:tcPr marL="91913" marR="91913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15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154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108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25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8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0</a:t>
                      </a:r>
                      <a:endParaRPr lang="pl-PL" sz="1800" dirty="0"/>
                    </a:p>
                  </a:txBody>
                  <a:tcPr marL="91913" marR="9191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10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11" name="Obraz 10" descr="Logo-KSSiP-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2" name="pole tekstowe 11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40716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35460"/>
            <a:ext cx="9473634" cy="68000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Studia stacjonarne i niestacjonarne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Konkurs </a:t>
            </a:r>
            <a:r>
              <a:rPr lang="pl-PL" sz="2356" b="1" dirty="0">
                <a:solidFill>
                  <a:schemeClr val="bg1"/>
                </a:solidFill>
              </a:rPr>
              <a:t>2017 </a:t>
            </a:r>
            <a:endParaRPr lang="pl-PL" sz="2356" b="1" dirty="0">
              <a:solidFill>
                <a:schemeClr val="bg1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1854074" y="715466"/>
            <a:ext cx="5938696" cy="6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78" tIns="45842" rIns="91678" bIns="4584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Odsetek zakwalifikowanych na </a:t>
            </a:r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aplikacje sędziowską </a:t>
            </a:r>
            <a:b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</a:br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i prokuratorską w </a:t>
            </a:r>
            <a:r>
              <a:rPr lang="pl-PL" sz="1865" dirty="0">
                <a:solidFill>
                  <a:prstClr val="black"/>
                </a:solidFill>
                <a:latin typeface="+mj-lt"/>
                <a:cs typeface="Arial" pitchFamily="34" charset="0"/>
              </a:rPr>
              <a:t>zależności od trybu ukończonych studiów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04867" y="992955"/>
            <a:ext cx="3285888" cy="4344912"/>
          </a:xfrm>
          <a:prstGeom prst="roundRect">
            <a:avLst>
              <a:gd name="adj" fmla="val 5348"/>
            </a:avLst>
          </a:prstGeom>
          <a:solidFill>
            <a:srgbClr val="FFFFFF">
              <a:alpha val="65098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 marL="343786" indent="-343786" algn="ctr" defTabSz="897469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defRPr/>
            </a:pPr>
            <a:endParaRPr lang="pl-PL" sz="1767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8010873" y="1166639"/>
            <a:ext cx="3158291" cy="3899775"/>
          </a:xfrm>
          <a:prstGeom prst="rect">
            <a:avLst/>
          </a:prstGeom>
        </p:spPr>
        <p:txBody>
          <a:bodyPr wrap="square" lIns="91678" tIns="45842" rIns="91678" bIns="45842">
            <a:spAutoFit/>
          </a:bodyPr>
          <a:lstStyle/>
          <a:p>
            <a:pPr algn="ctr" defTabSz="897469">
              <a:defRPr/>
            </a:pPr>
            <a:r>
              <a:rPr lang="pl-PL" sz="1767" kern="0" dirty="0">
                <a:latin typeface="+mj-lt"/>
              </a:rPr>
              <a:t>Zakwalifikowani na </a:t>
            </a:r>
            <a:r>
              <a:rPr lang="pl-PL" sz="1767" kern="0" dirty="0">
                <a:latin typeface="+mj-lt"/>
              </a:rPr>
              <a:t>aplikacje sędziowską i prokuratorską</a:t>
            </a:r>
          </a:p>
          <a:p>
            <a:pPr algn="ctr" defTabSz="897469">
              <a:defRPr/>
            </a:pPr>
            <a:r>
              <a:rPr lang="pl-PL" sz="1767" kern="0" dirty="0">
                <a:latin typeface="+mj-lt"/>
              </a:rPr>
              <a:t> </a:t>
            </a:r>
            <a:r>
              <a:rPr lang="pl-PL" sz="1767" kern="0" dirty="0">
                <a:latin typeface="+mj-lt"/>
              </a:rPr>
              <a:t>w </a:t>
            </a:r>
            <a:r>
              <a:rPr lang="pl-PL" sz="1767" b="1" kern="0" dirty="0">
                <a:latin typeface="+mj-lt"/>
              </a:rPr>
              <a:t>89,4%</a:t>
            </a:r>
            <a:r>
              <a:rPr lang="pl-PL" sz="1767" kern="0" dirty="0">
                <a:latin typeface="+mj-lt"/>
              </a:rPr>
              <a:t> (277 osób) są </a:t>
            </a:r>
            <a:r>
              <a:rPr lang="pl-PL" sz="1767" kern="0" dirty="0">
                <a:latin typeface="+mj-lt"/>
              </a:rPr>
              <a:t>absolwentami studiów </a:t>
            </a:r>
            <a:r>
              <a:rPr lang="pl-PL" sz="1767" b="1" kern="0" dirty="0">
                <a:latin typeface="+mj-lt"/>
              </a:rPr>
              <a:t>stacjonarnych</a:t>
            </a:r>
            <a:endParaRPr lang="pl-PL" sz="1767" b="1" kern="0" dirty="0">
              <a:latin typeface="+mj-lt"/>
            </a:endParaRPr>
          </a:p>
          <a:p>
            <a:pPr algn="ctr" defTabSz="897469">
              <a:defRPr/>
            </a:pPr>
            <a:endParaRPr lang="pl-PL" sz="1964" b="1" kern="0" dirty="0">
              <a:latin typeface="+mj-lt"/>
            </a:endParaRPr>
          </a:p>
          <a:p>
            <a:pPr algn="ctr" defTabSz="897469">
              <a:defRPr/>
            </a:pPr>
            <a:r>
              <a:rPr lang="pl-PL" sz="1571" b="1" kern="0" dirty="0">
                <a:latin typeface="+mj-lt"/>
              </a:rPr>
              <a:t> </a:t>
            </a:r>
            <a:endParaRPr lang="pl-PL" sz="1571" b="1" kern="0" dirty="0">
              <a:latin typeface="+mj-lt"/>
            </a:endParaRPr>
          </a:p>
          <a:p>
            <a:pPr algn="ctr" defTabSz="897469">
              <a:defRPr/>
            </a:pP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Wyniki </a:t>
            </a: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analizy pokazały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zależność między trybem studiów </a:t>
            </a:r>
          </a:p>
          <a:p>
            <a:pPr algn="ctr" defTabSz="897469">
              <a:defRPr/>
            </a:pP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zdawalnością</a:t>
            </a:r>
            <a:endParaRPr lang="pl-PL" sz="1767" b="1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endParaRPr lang="pl-PL" sz="1767" b="1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Studia</a:t>
            </a: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stacjonarne:</a:t>
            </a: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18,5%</a:t>
            </a:r>
            <a:endParaRPr lang="pl-PL" sz="1767" b="1" kern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defTabSz="897469">
              <a:defRPr/>
            </a:pP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algn="ctr" defTabSz="897469">
              <a:defRPr/>
            </a:pP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Studia</a:t>
            </a: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niestacjonarne:</a:t>
            </a:r>
            <a:r>
              <a:rPr lang="pl-PL" sz="1767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pl-PL" sz="1767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5,0%</a:t>
            </a:r>
            <a:endParaRPr lang="pl-PL" sz="1767" b="1" kern="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010874" y="2722012"/>
            <a:ext cx="3279881" cy="0"/>
          </a:xfrm>
          <a:prstGeom prst="line">
            <a:avLst/>
          </a:prstGeom>
          <a:noFill/>
          <a:ln w="25400" cap="flat" cmpd="sng" algn="ctr">
            <a:solidFill>
              <a:srgbClr val="0096FF"/>
            </a:solidFill>
            <a:prstDash val="solid"/>
          </a:ln>
          <a:effectLst/>
        </p:spPr>
      </p:cxnSp>
      <p:graphicFrame>
        <p:nvGraphicFramePr>
          <p:cNvPr id="8" name="Symbol zastępczy zawartości 3"/>
          <p:cNvGraphicFramePr>
            <a:graphicFrameLocks/>
          </p:cNvGraphicFramePr>
          <p:nvPr>
            <p:extLst/>
          </p:nvPr>
        </p:nvGraphicFramePr>
        <p:xfrm>
          <a:off x="941057" y="1732229"/>
          <a:ext cx="6930214" cy="402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10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11" name="Obraz 10" descr="Logo-KSSiP-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2" name="pole tekstowe 11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2590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88" y="106158"/>
            <a:ext cx="9492145" cy="4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7" tIns="44768" rIns="89527" bIns="4476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altLang="pl-PL" sz="2553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Przystępujący do I etapu konkursu w </a:t>
            </a:r>
            <a:r>
              <a:rPr lang="pl-PL" altLang="pl-PL" sz="2553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2017 </a:t>
            </a:r>
            <a:r>
              <a:rPr lang="pl-PL" altLang="pl-PL" sz="2553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r. </a:t>
            </a:r>
          </a:p>
        </p:txBody>
      </p:sp>
      <p:sp>
        <p:nvSpPr>
          <p:cNvPr id="3" name="Rounded Rectangle 3"/>
          <p:cNvSpPr/>
          <p:nvPr/>
        </p:nvSpPr>
        <p:spPr>
          <a:xfrm rot="16200000">
            <a:off x="5832521" y="-4365534"/>
            <a:ext cx="526959" cy="10745242"/>
          </a:xfrm>
          <a:prstGeom prst="roundRect">
            <a:avLst>
              <a:gd name="adj" fmla="val 5348"/>
            </a:avLst>
          </a:prstGeom>
          <a:solidFill>
            <a:srgbClr val="FFFFFF">
              <a:alpha val="64706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>
              <a:lnSpc>
                <a:spcPct val="90000"/>
              </a:lnSpc>
              <a:defRPr/>
            </a:pPr>
            <a:r>
              <a:rPr lang="pl-PL" sz="884" kern="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8372" y="743603"/>
            <a:ext cx="10351499" cy="526964"/>
          </a:xfrm>
          <a:prstGeom prst="rect">
            <a:avLst/>
          </a:prstGeom>
          <a:noFill/>
          <a:ln>
            <a:noFill/>
          </a:ln>
        </p:spPr>
        <p:txBody>
          <a:bodyPr wrap="square" lIns="91678" tIns="45842" rIns="91678" bIns="45842" rtlCol="0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3"/>
              </a:spcAft>
              <a:defRPr/>
            </a:pPr>
            <a:r>
              <a:rPr lang="pl-PL" sz="1767" dirty="0">
                <a:latin typeface="Calibri" panose="020F0502020204030204" pitchFamily="34" charset="0"/>
              </a:rPr>
              <a:t>Do testu sprawdzającego wiedzę z poszczególnych dziedzin prawa przystąpiły </a:t>
            </a:r>
            <a:r>
              <a:rPr lang="pl-PL" sz="245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2162</a:t>
            </a:r>
            <a:r>
              <a:rPr lang="pl-PL" sz="245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1767" dirty="0">
                <a:latin typeface="Calibri" panose="020F0502020204030204" pitchFamily="34" charset="0"/>
              </a:rPr>
              <a:t>osoby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23381" y="1378735"/>
          <a:ext cx="10745239" cy="5479264"/>
        </p:xfrm>
        <a:graphic>
          <a:graphicData uri="http://schemas.openxmlformats.org/drawingml/2006/table">
            <a:tbl>
              <a:tblPr firstRow="1" bandRow="1"/>
              <a:tblGrid>
                <a:gridCol w="438581"/>
                <a:gridCol w="7196399"/>
                <a:gridCol w="1502128"/>
                <a:gridCol w="1608131"/>
              </a:tblGrid>
              <a:tr h="6422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2700" dirty="0" smtClean="0">
                          <a:solidFill>
                            <a:schemeClr val="bg1"/>
                          </a:solidFill>
                          <a:effectLst/>
                        </a:rPr>
                        <a:t>Uczelnia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Przystępujący do I etapu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pl-PL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/>
                        </a:rPr>
                        <a:t>ogółu przystępujących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46">
                        <a:lumMod val="75000"/>
                        <a:lumOff val="25000"/>
                      </a:srgbClr>
                    </a:solidFill>
                  </a:tcPr>
                </a:tc>
              </a:tr>
              <a:tr h="32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Jagielloński w Krakowie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856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 marL="93615" marR="93615" marT="46567" marB="4656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203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pl-PL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86570"/>
            <a:ext cx="9473634" cy="655517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258" b="1" dirty="0">
                <a:solidFill>
                  <a:schemeClr val="bg1"/>
                </a:solidFill>
              </a:rPr>
              <a:t>Profil osoby zakwalifikowanej na </a:t>
            </a:r>
            <a:r>
              <a:rPr lang="pl-PL" sz="2258" b="1" dirty="0">
                <a:solidFill>
                  <a:schemeClr val="bg1"/>
                </a:solidFill>
              </a:rPr>
              <a:t>aplikacje sędziowską i prokuratorską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2258" b="1" dirty="0">
                <a:solidFill>
                  <a:schemeClr val="bg1"/>
                </a:solidFill>
              </a:rPr>
              <a:t>w 2017  r. - </a:t>
            </a:r>
            <a:r>
              <a:rPr lang="pl-PL" sz="2258" b="1" dirty="0">
                <a:solidFill>
                  <a:schemeClr val="bg1"/>
                </a:solidFill>
              </a:rPr>
              <a:t>podsumowanie</a:t>
            </a:r>
          </a:p>
        </p:txBody>
      </p:sp>
      <p:sp>
        <p:nvSpPr>
          <p:cNvPr id="3" name="Rektangel 76"/>
          <p:cNvSpPr>
            <a:spLocks noChangeArrowheads="1"/>
          </p:cNvSpPr>
          <p:nvPr/>
        </p:nvSpPr>
        <p:spPr bwMode="auto">
          <a:xfrm>
            <a:off x="1201659" y="710225"/>
            <a:ext cx="9827128" cy="3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78" tIns="45842" rIns="91678" bIns="45842">
            <a:noAutofit/>
          </a:bodyPr>
          <a:lstStyle/>
          <a:p>
            <a:pPr algn="ctr">
              <a:lnSpc>
                <a:spcPct val="115000"/>
              </a:lnSpc>
              <a:spcAft>
                <a:spcPts val="1003"/>
              </a:spcAft>
            </a:pP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Times New Roman"/>
              </a:rPr>
              <a:t>SPOŚRÓD ZAKWALIFIKOWANYCH NA </a:t>
            </a: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Times New Roman"/>
              </a:rPr>
              <a:t>APLIKACJE SĘDZIOWSKĄ I PROKURATORSKĄ </a:t>
            </a: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Times New Roman"/>
              </a:rPr>
              <a:t>NAJWIĘCEJ BYŁO:</a:t>
            </a:r>
            <a:r>
              <a:rPr lang="pl-PL" sz="1080" b="1" dirty="0">
                <a:solidFill>
                  <a:srgbClr val="002346">
                    <a:lumMod val="75000"/>
                    <a:lumOff val="25000"/>
                  </a:srgbClr>
                </a:solidFill>
                <a:latin typeface="Segoe UI"/>
                <a:ea typeface="Segoe UI"/>
                <a:cs typeface="Times New Roman"/>
              </a:rPr>
              <a:t> </a:t>
            </a:r>
            <a:endParaRPr lang="pl-PL" sz="1375" b="1" dirty="0">
              <a:solidFill>
                <a:srgbClr val="002346">
                  <a:lumMod val="75000"/>
                  <a:lumOff val="25000"/>
                </a:srgbClr>
              </a:solidFill>
              <a:latin typeface="Segoe UI"/>
              <a:ea typeface="Segoe UI"/>
              <a:cs typeface="Times New Roman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756" y="1029691"/>
            <a:ext cx="3686819" cy="5406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83"/>
          <p:cNvSpPr/>
          <p:nvPr/>
        </p:nvSpPr>
        <p:spPr bwMode="auto">
          <a:xfrm rot="1356468">
            <a:off x="3865631" y="1322832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6" name="Ellipse 83"/>
          <p:cNvSpPr/>
          <p:nvPr/>
        </p:nvSpPr>
        <p:spPr bwMode="auto">
          <a:xfrm rot="1356468">
            <a:off x="3576893" y="2618255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7" name="Ellipse 83"/>
          <p:cNvSpPr/>
          <p:nvPr/>
        </p:nvSpPr>
        <p:spPr bwMode="auto">
          <a:xfrm rot="1356468">
            <a:off x="3627600" y="4002426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8" name="Ellipse 83"/>
          <p:cNvSpPr/>
          <p:nvPr/>
        </p:nvSpPr>
        <p:spPr bwMode="auto">
          <a:xfrm rot="1356468">
            <a:off x="6949636" y="1233788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9" name="Ellipse 83"/>
          <p:cNvSpPr/>
          <p:nvPr/>
        </p:nvSpPr>
        <p:spPr bwMode="auto">
          <a:xfrm rot="1356468">
            <a:off x="7467155" y="2240698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0" name="Ellipse 83"/>
          <p:cNvSpPr/>
          <p:nvPr/>
        </p:nvSpPr>
        <p:spPr bwMode="auto">
          <a:xfrm rot="1356468">
            <a:off x="7719540" y="3357706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66" y="4325726"/>
            <a:ext cx="1083409" cy="1083409"/>
          </a:xfrm>
          <a:prstGeom prst="rect">
            <a:avLst/>
          </a:prstGeom>
        </p:spPr>
      </p:pic>
      <p:sp>
        <p:nvSpPr>
          <p:cNvPr id="12" name="Ellipse 83"/>
          <p:cNvSpPr/>
          <p:nvPr/>
        </p:nvSpPr>
        <p:spPr bwMode="auto">
          <a:xfrm rot="1356468">
            <a:off x="6854849" y="5514705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3" name="Pole tekstowe 1480"/>
          <p:cNvSpPr txBox="1"/>
          <p:nvPr/>
        </p:nvSpPr>
        <p:spPr>
          <a:xfrm>
            <a:off x="3860817" y="1426014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33,9%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4" name="Pole tekstowe 1484"/>
          <p:cNvSpPr txBox="1"/>
          <p:nvPr/>
        </p:nvSpPr>
        <p:spPr>
          <a:xfrm>
            <a:off x="3557991" y="2721436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55,8%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5" name="Pole tekstowe 1484"/>
          <p:cNvSpPr txBox="1"/>
          <p:nvPr/>
        </p:nvSpPr>
        <p:spPr>
          <a:xfrm>
            <a:off x="3622214" y="4105608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18,7%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6" name="Pole tekstowe 1484"/>
          <p:cNvSpPr txBox="1"/>
          <p:nvPr/>
        </p:nvSpPr>
        <p:spPr>
          <a:xfrm>
            <a:off x="6937946" y="1336200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42,6%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7" name="Pole tekstowe 1484"/>
          <p:cNvSpPr txBox="1"/>
          <p:nvPr/>
        </p:nvSpPr>
        <p:spPr>
          <a:xfrm>
            <a:off x="7472506" y="2336013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89,4%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8" name="Pole tekstowe 1484"/>
          <p:cNvSpPr txBox="1"/>
          <p:nvPr/>
        </p:nvSpPr>
        <p:spPr>
          <a:xfrm>
            <a:off x="7723604" y="3447026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19,4%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19" name="Pole tekstowe 1484"/>
          <p:cNvSpPr txBox="1"/>
          <p:nvPr/>
        </p:nvSpPr>
        <p:spPr>
          <a:xfrm>
            <a:off x="7487153" y="4585764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49,7%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0" name="Pole tekstowe 1484"/>
          <p:cNvSpPr txBox="1"/>
          <p:nvPr/>
        </p:nvSpPr>
        <p:spPr>
          <a:xfrm>
            <a:off x="6832095" y="5617886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chemeClr val="tx2"/>
                </a:solidFill>
                <a:latin typeface="Segoe UI"/>
                <a:ea typeface="Segoe UI"/>
                <a:cs typeface="Times New Roman"/>
              </a:rPr>
              <a:t>24,5%</a:t>
            </a:r>
            <a:endParaRPr lang="pl-PL" sz="1080" dirty="0">
              <a:solidFill>
                <a:schemeClr val="tx2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1" name="Rektangel 76"/>
          <p:cNvSpPr>
            <a:spLocks noChangeArrowheads="1"/>
          </p:cNvSpPr>
          <p:nvPr/>
        </p:nvSpPr>
        <p:spPr bwMode="auto">
          <a:xfrm>
            <a:off x="1076388" y="1368087"/>
            <a:ext cx="2847605" cy="5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latin typeface="Bookman Old Style" panose="02050604050505020204" pitchFamily="18" charset="0"/>
                <a:ea typeface="Segoe UI"/>
              </a:rPr>
              <a:t>urodzonych w </a:t>
            </a:r>
            <a:r>
              <a:rPr lang="pl-PL" sz="1375" dirty="0">
                <a:latin typeface="Bookman Old Style" panose="02050604050505020204" pitchFamily="18" charset="0"/>
                <a:ea typeface="Segoe UI"/>
              </a:rPr>
              <a:t>1993 </a:t>
            </a:r>
            <a:r>
              <a:rPr lang="pl-PL" sz="1375" dirty="0">
                <a:latin typeface="Bookman Old Style" panose="02050604050505020204" pitchFamily="18" charset="0"/>
                <a:ea typeface="Segoe UI"/>
              </a:rPr>
              <a:t>r.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–  </a:t>
            </a:r>
            <a:r>
              <a:rPr lang="pl-PL" sz="1375" b="1" dirty="0">
                <a:solidFill>
                  <a:srgbClr val="4472C4"/>
                </a:solidFill>
                <a:latin typeface="Bookman Old Style" panose="02050604050505020204" pitchFamily="18" charset="0"/>
                <a:ea typeface="Segoe UI"/>
              </a:rPr>
              <a:t>(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105)</a:t>
            </a:r>
            <a:r>
              <a:rPr lang="pl-PL" sz="1375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 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  <a:p>
            <a:r>
              <a:rPr lang="pl-PL" sz="1178" dirty="0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pl-PL" sz="1178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22" name="Rektangel 76"/>
          <p:cNvSpPr>
            <a:spLocks noChangeArrowheads="1"/>
          </p:cNvSpPr>
          <p:nvPr/>
        </p:nvSpPr>
        <p:spPr bwMode="auto">
          <a:xfrm>
            <a:off x="1881821" y="2840903"/>
            <a:ext cx="1935826" cy="41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 algn="just"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kobiet – </a:t>
            </a:r>
            <a:r>
              <a:rPr lang="pl-PL" sz="1375" b="1" dirty="0">
                <a:solidFill>
                  <a:srgbClr val="4472C4"/>
                </a:solidFill>
                <a:latin typeface="Bookman Old Style" panose="02050604050505020204" pitchFamily="18" charset="0"/>
                <a:ea typeface="Segoe UI"/>
              </a:rPr>
              <a:t>(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173</a:t>
            </a:r>
            <a:r>
              <a:rPr lang="pl-PL" sz="1375" b="1" dirty="0">
                <a:solidFill>
                  <a:srgbClr val="005AB4"/>
                </a:solidFill>
                <a:latin typeface="Segoe UI"/>
                <a:ea typeface="Segoe UI"/>
              </a:rPr>
              <a:t>)</a:t>
            </a:r>
            <a:endParaRPr lang="pl-PL" sz="1375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23" name="Rektangel 76"/>
          <p:cNvSpPr>
            <a:spLocks noChangeArrowheads="1"/>
          </p:cNvSpPr>
          <p:nvPr/>
        </p:nvSpPr>
        <p:spPr bwMode="auto">
          <a:xfrm>
            <a:off x="1429881" y="4167689"/>
            <a:ext cx="2494111" cy="83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zameldowanych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/>
            </a:r>
            <a:b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</a:b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w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woj.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śląskim </a:t>
            </a:r>
            <a:r>
              <a:rPr lang="pl-PL" sz="1375" dirty="0">
                <a:latin typeface="Bookman Old Style" panose="02050604050505020204" pitchFamily="18" charset="0"/>
                <a:ea typeface="Segoe UI"/>
              </a:rPr>
              <a:t>–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 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(58)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</p:txBody>
      </p:sp>
      <p:sp>
        <p:nvSpPr>
          <p:cNvPr id="24" name="Rektangel 76"/>
          <p:cNvSpPr>
            <a:spLocks noChangeArrowheads="1"/>
          </p:cNvSpPr>
          <p:nvPr/>
        </p:nvSpPr>
        <p:spPr bwMode="auto">
          <a:xfrm>
            <a:off x="7845072" y="1291959"/>
            <a:ext cx="2917047" cy="5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absolwentów z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2017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r.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– </a:t>
            </a:r>
            <a:r>
              <a:rPr lang="pl-PL" sz="1375" b="1" dirty="0">
                <a:solidFill>
                  <a:srgbClr val="4472C4"/>
                </a:solidFill>
                <a:latin typeface="Bookman Old Style" panose="02050604050505020204" pitchFamily="18" charset="0"/>
                <a:ea typeface="Segoe UI"/>
              </a:rPr>
              <a:t>(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132)</a:t>
            </a:r>
            <a:r>
              <a:rPr lang="pl-PL" sz="1375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 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  <a:p>
            <a:r>
              <a:rPr lang="pl-PL" sz="1178" dirty="0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pl-PL" sz="1178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25" name="Rektangel 76"/>
          <p:cNvSpPr>
            <a:spLocks noChangeArrowheads="1"/>
          </p:cNvSpPr>
          <p:nvPr/>
        </p:nvSpPr>
        <p:spPr bwMode="auto">
          <a:xfrm>
            <a:off x="8349468" y="2278483"/>
            <a:ext cx="2679319" cy="8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absolwentów studiów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stacjonarnych – 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(277)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8630730" y="3393931"/>
            <a:ext cx="2857412" cy="9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osób, które pisały pracę magisterską z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egoe UI"/>
              </a:rPr>
              <a:t>procedury karnej – </a:t>
            </a:r>
            <a:r>
              <a:rPr lang="pl-PL" sz="1375" b="1" dirty="0">
                <a:solidFill>
                  <a:srgbClr val="4472C4"/>
                </a:solidFill>
                <a:latin typeface="Bookman Old Style" panose="02050604050505020204" pitchFamily="18" charset="0"/>
                <a:ea typeface="Segoe UI"/>
              </a:rPr>
              <a:t>(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egoe UI"/>
              </a:rPr>
              <a:t>60)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8570561" y="4539162"/>
            <a:ext cx="2377297" cy="8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1003"/>
              </a:spcAft>
            </a:pPr>
            <a:r>
              <a:rPr lang="pl-PL" sz="1375" dirty="0">
                <a:solidFill>
                  <a:prstClr val="black"/>
                </a:solidFill>
                <a:latin typeface="Bookman Old Style" panose="02050604050505020204" pitchFamily="18" charset="0"/>
                <a:ea typeface="Segoe UI"/>
                <a:cs typeface="Segoe UI"/>
              </a:rPr>
              <a:t>osób, które na dyplomie otrzymały ocenę </a:t>
            </a:r>
            <a:r>
              <a:rPr lang="pl-PL" sz="1375" dirty="0">
                <a:solidFill>
                  <a:prstClr val="black"/>
                </a:solidFill>
                <a:latin typeface="Bookman Old Style" panose="02050604050505020204" pitchFamily="18" charset="0"/>
                <a:ea typeface="Segoe UI"/>
                <a:cs typeface="Segoe UI"/>
              </a:rPr>
              <a:t>bardzo </a:t>
            </a:r>
            <a:r>
              <a:rPr lang="pl-PL" sz="1375" dirty="0">
                <a:solidFill>
                  <a:prstClr val="black"/>
                </a:solidFill>
                <a:latin typeface="Bookman Old Style" panose="02050604050505020204" pitchFamily="18" charset="0"/>
                <a:ea typeface="Segoe UI"/>
                <a:cs typeface="Segoe UI"/>
              </a:rPr>
              <a:t>dobry – </a:t>
            </a: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Segoe UI"/>
              </a:rPr>
              <a:t> </a:t>
            </a: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Segoe UI"/>
              </a:rPr>
              <a:t>(154) </a:t>
            </a:r>
            <a:r>
              <a:rPr lang="pl-PL" sz="884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 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8" name="Rektangel 76"/>
          <p:cNvSpPr>
            <a:spLocks noChangeArrowheads="1"/>
          </p:cNvSpPr>
          <p:nvPr/>
        </p:nvSpPr>
        <p:spPr bwMode="auto">
          <a:xfrm>
            <a:off x="7880671" y="5669172"/>
            <a:ext cx="3067187" cy="5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</a:pPr>
            <a:r>
              <a:rPr lang="pl-PL" sz="1375" dirty="0">
                <a:latin typeface="Bookman Old Style" panose="02050604050505020204" pitchFamily="18" charset="0"/>
                <a:ea typeface="SimSun"/>
              </a:rPr>
              <a:t>absolwentów Uniwersytetu Jagiellońskiego </a:t>
            </a:r>
            <a:r>
              <a:rPr lang="pl-PL" sz="1375" dirty="0">
                <a:latin typeface="Bookman Old Style" panose="02050604050505020204" pitchFamily="18" charset="0"/>
                <a:ea typeface="SimSun"/>
              </a:rPr>
              <a:t>w Krakowie </a:t>
            </a:r>
            <a:r>
              <a:rPr lang="pl-PL" sz="1375" dirty="0">
                <a:solidFill>
                  <a:srgbClr val="000000"/>
                </a:solidFill>
                <a:latin typeface="Bookman Old Style" panose="02050604050505020204" pitchFamily="18" charset="0"/>
                <a:ea typeface="SimSun"/>
              </a:rPr>
              <a:t>–</a:t>
            </a:r>
            <a:r>
              <a:rPr lang="pl-PL" sz="1375" dirty="0">
                <a:solidFill>
                  <a:srgbClr val="4472C4"/>
                </a:solidFill>
                <a:latin typeface="Bookman Old Style" panose="02050604050505020204" pitchFamily="18" charset="0"/>
                <a:ea typeface="SimSun"/>
              </a:rPr>
              <a:t> </a:t>
            </a:r>
            <a:r>
              <a:rPr lang="pl-PL" sz="1375" b="1" dirty="0">
                <a:solidFill>
                  <a:srgbClr val="4472C4"/>
                </a:solidFill>
                <a:latin typeface="Bookman Old Style" panose="02050604050505020204" pitchFamily="18" charset="0"/>
                <a:ea typeface="SimSun"/>
              </a:rPr>
              <a:t>(</a:t>
            </a:r>
            <a:r>
              <a:rPr lang="pl-PL" sz="1375" b="1" dirty="0">
                <a:solidFill>
                  <a:srgbClr val="005AB4"/>
                </a:solidFill>
                <a:latin typeface="Bookman Old Style" panose="02050604050505020204" pitchFamily="18" charset="0"/>
                <a:ea typeface="SimSun"/>
              </a:rPr>
              <a:t>76)</a:t>
            </a:r>
            <a:endParaRPr lang="pl-PL" sz="1375" dirty="0">
              <a:solidFill>
                <a:prstClr val="black"/>
              </a:solidFill>
              <a:latin typeface="Bookman Old Style" panose="02050604050505020204" pitchFamily="18" charset="0"/>
              <a:ea typeface="SimSun"/>
            </a:endParaRPr>
          </a:p>
          <a:p>
            <a:pPr algn="ctr">
              <a:lnSpc>
                <a:spcPct val="115000"/>
              </a:lnSpc>
              <a:spcAft>
                <a:spcPts val="982"/>
              </a:spcAft>
            </a:pPr>
            <a:r>
              <a:rPr lang="pl-PL" sz="884" dirty="0">
                <a:solidFill>
                  <a:srgbClr val="404040"/>
                </a:solidFill>
                <a:latin typeface="Segoe UI"/>
                <a:ea typeface="Segoe UI"/>
                <a:cs typeface="Times New Roman"/>
              </a:rPr>
              <a:t> </a:t>
            </a:r>
            <a:endParaRPr lang="pl-PL" sz="1178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grpSp>
        <p:nvGrpSpPr>
          <p:cNvPr id="29" name="Grupa 28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30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31" name="Obraz 30" descr="Logo-KSSiP-2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32" name="pole tekstowe 31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42230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88" y="-916"/>
            <a:ext cx="9492145" cy="7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7" tIns="44768" rIns="89527" bIns="4476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altLang="pl-PL" sz="2258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Absolwenci poszczególnych uczelni przystępujący do I etapu konkursu </a:t>
            </a:r>
            <a:endParaRPr lang="pl-PL" altLang="pl-PL" sz="2258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ctr"/>
            <a:r>
              <a:rPr lang="pl-PL" altLang="pl-PL" sz="2258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w latach 2009 </a:t>
            </a:r>
            <a:r>
              <a:rPr lang="pl-PL" altLang="pl-PL" sz="2258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- </a:t>
            </a:r>
            <a:r>
              <a:rPr lang="pl-PL" altLang="pl-PL" sz="2258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2017</a:t>
            </a:r>
            <a:endParaRPr lang="pl-PL" altLang="pl-PL" sz="2258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93593" y="742448"/>
          <a:ext cx="10604814" cy="6049665"/>
        </p:xfrm>
        <a:graphic>
          <a:graphicData uri="http://schemas.openxmlformats.org/drawingml/2006/table">
            <a:tbl>
              <a:tblPr firstRow="1" bandRow="1"/>
              <a:tblGrid>
                <a:gridCol w="377322"/>
                <a:gridCol w="5066483"/>
                <a:gridCol w="565590"/>
                <a:gridCol w="565590"/>
                <a:gridCol w="565590"/>
                <a:gridCol w="565590"/>
                <a:gridCol w="588128"/>
                <a:gridCol w="543052"/>
                <a:gridCol w="563457"/>
                <a:gridCol w="571394"/>
                <a:gridCol w="632618"/>
              </a:tblGrid>
              <a:tr h="5104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Uczelnia</a:t>
                      </a:r>
                      <a:endParaRPr lang="pl-PL" sz="27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2009 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2010 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2011 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2012  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2013 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Jagielloński </a:t>
                      </a:r>
                      <a:r>
                        <a:rPr lang="pl-PL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Krakowie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352" marR="9352" marT="935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 rowSpan="2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3615" marR="93615" marT="46567" marB="4656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6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6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583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13" marR="9191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6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6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 rot="16200000">
            <a:off x="5737553" y="-4274652"/>
            <a:ext cx="716896" cy="10745240"/>
          </a:xfrm>
          <a:prstGeom prst="roundRect">
            <a:avLst>
              <a:gd name="adj" fmla="val 5348"/>
            </a:avLst>
          </a:prstGeom>
          <a:solidFill>
            <a:srgbClr val="FFFFFF">
              <a:alpha val="64706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>
              <a:lnSpc>
                <a:spcPct val="90000"/>
              </a:lnSpc>
              <a:defRPr/>
            </a:pPr>
            <a:r>
              <a:rPr lang="pl-PL" sz="884" kern="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34992" y="668822"/>
            <a:ext cx="10533629" cy="787595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3"/>
              </a:spcAft>
              <a:defRPr/>
            </a:pPr>
            <a:r>
              <a:rPr lang="pl-PL" sz="1964" dirty="0">
                <a:latin typeface="+mj-lt"/>
              </a:rPr>
              <a:t>W 2017 r. studia prawnicze ukończyło </a:t>
            </a:r>
            <a:r>
              <a:rPr lang="pl-PL" sz="1964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8055 </a:t>
            </a:r>
            <a:r>
              <a:rPr lang="pl-PL" sz="1964" dirty="0">
                <a:latin typeface="+mj-lt"/>
              </a:rPr>
              <a:t>osób, z czego do konkursu na aplikacje sędziowską               i prokuratorską przystąpiło </a:t>
            </a:r>
            <a:r>
              <a:rPr lang="pl-PL" sz="1964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977</a:t>
            </a:r>
            <a:r>
              <a:rPr lang="pl-PL" sz="1964" dirty="0">
                <a:latin typeface="+mj-lt"/>
              </a:rPr>
              <a:t> kandydatów, tj. </a:t>
            </a:r>
            <a:r>
              <a:rPr lang="pl-PL" sz="1964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12,1% </a:t>
            </a:r>
            <a:r>
              <a:rPr lang="pl-PL" sz="1964" dirty="0">
                <a:latin typeface="+mj-lt"/>
              </a:rPr>
              <a:t>absolwentów z 2017 r. </a:t>
            </a:r>
            <a:r>
              <a:rPr lang="pl-PL" sz="1767" dirty="0">
                <a:solidFill>
                  <a:schemeClr val="tx2"/>
                </a:solidFill>
                <a:latin typeface="+mj-lt"/>
              </a:rPr>
              <a:t>(w 2016 r. – 10,8%)</a:t>
            </a:r>
          </a:p>
        </p:txBody>
      </p:sp>
      <p:graphicFrame>
        <p:nvGraphicFramePr>
          <p:cNvPr id="5" name="Group 1442"/>
          <p:cNvGraphicFramePr>
            <a:graphicFrameLocks noGrp="1"/>
          </p:cNvGraphicFramePr>
          <p:nvPr>
            <p:extLst/>
          </p:nvPr>
        </p:nvGraphicFramePr>
        <p:xfrm>
          <a:off x="793594" y="1501953"/>
          <a:ext cx="10604814" cy="5249887"/>
        </p:xfrm>
        <a:graphic>
          <a:graphicData uri="http://schemas.openxmlformats.org/drawingml/2006/table">
            <a:tbl>
              <a:tblPr/>
              <a:tblGrid>
                <a:gridCol w="406331"/>
                <a:gridCol w="4463654"/>
                <a:gridCol w="1060530"/>
                <a:gridCol w="1634113"/>
                <a:gridCol w="1626146"/>
                <a:gridCol w="1414040"/>
              </a:tblGrid>
              <a:tr h="155926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3406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Uczelnie, z których do konkursu przystąpiło:</a:t>
                      </a:r>
                    </a:p>
                    <a:p>
                      <a:pPr marL="0" marR="0" lvl="0" indent="0" algn="ctr" defTabSz="93406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91913" marR="919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Absolwenci wydziału prawa </a:t>
                      </a:r>
                      <a:b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</a:b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z 2017 r.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Absolwenci </a:t>
                      </a:r>
                      <a:b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</a:b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z 2017 r., którzy przystąpili do konkursu na aplikacje sędziowską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 prokuratorską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Zainteresowanie aplikacjami sędziowską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prokuratorską absolwentów </a:t>
                      </a:r>
                      <a:b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 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2017 r.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Zainteresowanie aplikacją ogólną absolwentów </a:t>
                      </a:r>
                      <a:br>
                        <a:rPr kumimoji="0" lang="pl-PL" alt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alt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 </a:t>
                      </a:r>
                      <a:r>
                        <a:rPr kumimoji="0" lang="pl-PL" alt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2016</a:t>
                      </a:r>
                      <a:r>
                        <a:rPr kumimoji="0" lang="pl-PL" alt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r.</a:t>
                      </a:r>
                      <a:r>
                        <a:rPr kumimoji="0" lang="pl-PL" alt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(%)</a:t>
                      </a:r>
                      <a:endParaRPr kumimoji="0" lang="pl-PL" altLang="pl-P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B4"/>
                    </a:solidFill>
                  </a:tcPr>
                </a:tc>
              </a:tr>
              <a:tr h="53430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25,9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15,4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6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21,2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21,4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5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13,9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5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12,8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5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9,2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6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345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15,7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16,6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1913" marR="91913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14,8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17,3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6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615" marR="93615" marT="46567" marB="46567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14,8</a:t>
                      </a: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</a:t>
                      </a:r>
                      <a:endParaRPr lang="pl-PL" sz="1800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2" marR="9352" marT="935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17"/>
          <p:cNvSpPr txBox="1"/>
          <p:nvPr/>
        </p:nvSpPr>
        <p:spPr>
          <a:xfrm>
            <a:off x="1061088" y="27936"/>
            <a:ext cx="9544333" cy="745322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651" b="1" dirty="0">
                <a:solidFill>
                  <a:schemeClr val="bg1"/>
                </a:solidFill>
                <a:latin typeface="+mj-lt"/>
              </a:rPr>
              <a:t>Zainteresowanie </a:t>
            </a:r>
            <a:r>
              <a:rPr lang="pl-PL" sz="2651" b="1" dirty="0">
                <a:solidFill>
                  <a:schemeClr val="bg1"/>
                </a:solidFill>
                <a:latin typeface="+mj-lt"/>
              </a:rPr>
              <a:t>aplikacjami sędziowską i prokuratorską </a:t>
            </a:r>
            <a:br>
              <a:rPr lang="pl-PL" sz="2651" b="1" dirty="0">
                <a:solidFill>
                  <a:schemeClr val="bg1"/>
                </a:solidFill>
                <a:latin typeface="+mj-lt"/>
              </a:rPr>
            </a:br>
            <a:r>
              <a:rPr lang="pl-PL" sz="2651" b="1" dirty="0">
                <a:solidFill>
                  <a:schemeClr val="bg1"/>
                </a:solidFill>
                <a:latin typeface="+mj-lt"/>
              </a:rPr>
              <a:t>wśród absolwentów </a:t>
            </a:r>
            <a:r>
              <a:rPr lang="pl-PL" sz="2651" b="1" dirty="0">
                <a:solidFill>
                  <a:schemeClr val="bg1"/>
                </a:solidFill>
                <a:latin typeface="+mj-lt"/>
              </a:rPr>
              <a:t>prawa z </a:t>
            </a:r>
            <a:r>
              <a:rPr lang="pl-PL" sz="2651" b="1" dirty="0">
                <a:solidFill>
                  <a:schemeClr val="bg1"/>
                </a:solidFill>
                <a:latin typeface="+mj-lt"/>
              </a:rPr>
              <a:t>2017 </a:t>
            </a:r>
            <a:r>
              <a:rPr lang="pl-PL" sz="2651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pl-PL" sz="2651" b="1" dirty="0">
                <a:solidFill>
                  <a:schemeClr val="bg1"/>
                </a:solidFill>
                <a:latin typeface="+mj-lt"/>
              </a:rPr>
              <a:t>.</a:t>
            </a:r>
            <a:r>
              <a:rPr lang="pl-PL" sz="2651" b="1" dirty="0">
                <a:solidFill>
                  <a:prstClr val="black">
                    <a:lumMod val="95000"/>
                    <a:lumOff val="5000"/>
                  </a:prstClr>
                </a:solidFill>
                <a:latin typeface="Bookman Old Style" pitchFamily="18" charset="0"/>
              </a:rPr>
              <a:t>	</a:t>
            </a:r>
            <a:r>
              <a:rPr lang="pl-PL" sz="2651" dirty="0">
                <a:solidFill>
                  <a:prstClr val="black">
                    <a:lumMod val="95000"/>
                    <a:lumOff val="5000"/>
                  </a:prstClr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3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68321" y="21346"/>
            <a:ext cx="9473634" cy="439458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schemeClr val="bg1"/>
                </a:solidFill>
                <a:latin typeface="+mj-lt"/>
              </a:rPr>
              <a:t>Ocena na dyplomie</a:t>
            </a:r>
            <a:endParaRPr lang="pl-PL" sz="2749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ounded Rectangle 3"/>
          <p:cNvSpPr/>
          <p:nvPr/>
        </p:nvSpPr>
        <p:spPr>
          <a:xfrm rot="16200000">
            <a:off x="5672631" y="-3715696"/>
            <a:ext cx="887952" cy="10280810"/>
          </a:xfrm>
          <a:prstGeom prst="roundRect">
            <a:avLst>
              <a:gd name="adj" fmla="val 5348"/>
            </a:avLst>
          </a:prstGeom>
          <a:solidFill>
            <a:srgbClr val="FFFFFF">
              <a:alpha val="65098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91678" tIns="45842" rIns="91678" bIns="45842" rtlCol="0" anchor="ctr"/>
          <a:lstStyle/>
          <a:p>
            <a:pPr>
              <a:lnSpc>
                <a:spcPct val="90000"/>
              </a:lnSpc>
              <a:defRPr/>
            </a:pPr>
            <a:r>
              <a:rPr lang="pl-PL" sz="884" kern="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92668" y="1069773"/>
            <a:ext cx="10020253" cy="817813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algn="ctr" defTabSz="897469">
              <a:defRPr/>
            </a:pPr>
            <a:r>
              <a:rPr lang="pl-PL" sz="2356" kern="0" dirty="0">
                <a:solidFill>
                  <a:prstClr val="black"/>
                </a:solidFill>
                <a:latin typeface="+mj-lt"/>
              </a:rPr>
              <a:t>Zdecydowana większość przystępujących do I etapu konkursu </a:t>
            </a:r>
            <a:r>
              <a:rPr lang="pl-PL" sz="2356" b="1" kern="0" dirty="0">
                <a:solidFill>
                  <a:prstClr val="black"/>
                </a:solidFill>
                <a:latin typeface="+mj-lt"/>
              </a:rPr>
              <a:t>(90,3%) </a:t>
            </a:r>
            <a:r>
              <a:rPr lang="pl-PL" sz="2356" kern="0" dirty="0">
                <a:solidFill>
                  <a:prstClr val="black"/>
                </a:solidFill>
                <a:latin typeface="+mj-lt"/>
              </a:rPr>
              <a:t>na dyplomie otrzymała </a:t>
            </a:r>
            <a:r>
              <a:rPr lang="pl-PL" sz="2356" kern="0" dirty="0">
                <a:solidFill>
                  <a:prstClr val="black"/>
                </a:solidFill>
                <a:latin typeface="+mj-lt"/>
              </a:rPr>
              <a:t>ocenę </a:t>
            </a:r>
            <a:r>
              <a:rPr lang="pl-PL" sz="2356" b="1" kern="0" dirty="0">
                <a:solidFill>
                  <a:prstClr val="black"/>
                </a:solidFill>
                <a:latin typeface="+mj-lt"/>
              </a:rPr>
              <a:t>dobry</a:t>
            </a:r>
            <a:r>
              <a:rPr lang="pl-PL" sz="2356" kern="0" dirty="0">
                <a:solidFill>
                  <a:prstClr val="black"/>
                </a:solidFill>
                <a:latin typeface="+mj-lt"/>
              </a:rPr>
              <a:t> </a:t>
            </a:r>
            <a:r>
              <a:rPr lang="pl-PL" sz="2356" kern="0" dirty="0">
                <a:solidFill>
                  <a:prstClr val="black"/>
                </a:solidFill>
                <a:latin typeface="+mj-lt"/>
              </a:rPr>
              <a:t>lub </a:t>
            </a:r>
            <a:r>
              <a:rPr lang="pl-PL" sz="2356" b="1" kern="0" dirty="0">
                <a:solidFill>
                  <a:prstClr val="black"/>
                </a:solidFill>
                <a:latin typeface="+mj-lt"/>
              </a:rPr>
              <a:t>wyższą</a:t>
            </a:r>
            <a:endParaRPr lang="pl-PL" sz="2356" kern="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1571279" y="2015025"/>
          <a:ext cx="9329545" cy="429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9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10" name="Obraz 9" descr="Logo-KSSiP-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1" name="pole tekstowe 10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14470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302" y="1116209"/>
            <a:ext cx="3598181" cy="5325499"/>
          </a:xfrm>
          <a:prstGeom prst="rect">
            <a:avLst/>
          </a:prstGeom>
          <a:noFill/>
          <a:ln>
            <a:noFill/>
          </a:ln>
          <a:effectLst>
            <a:outerShdw blurRad="50800" dist="50800" sx="99000" sy="99000" algn="l" rotWithShape="0">
              <a:prstClr val="black">
                <a:alpha val="42000"/>
              </a:prstClr>
            </a:outerShdw>
          </a:effectLst>
        </p:spPr>
      </p:pic>
      <p:sp>
        <p:nvSpPr>
          <p:cNvPr id="2" name="TextBox 17"/>
          <p:cNvSpPr txBox="1"/>
          <p:nvPr/>
        </p:nvSpPr>
        <p:spPr>
          <a:xfrm>
            <a:off x="1057558" y="30928"/>
            <a:ext cx="9473634" cy="68000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  <a:latin typeface="+mj-lt"/>
              </a:rPr>
              <a:t>Profil kandydata na aplikacje sędziowską i prokuratorską w 2017 r. - podsumowanie</a:t>
            </a:r>
            <a:endParaRPr lang="pl-PL" sz="2356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ktangel 76"/>
          <p:cNvSpPr>
            <a:spLocks noChangeArrowheads="1"/>
          </p:cNvSpPr>
          <p:nvPr/>
        </p:nvSpPr>
        <p:spPr bwMode="auto">
          <a:xfrm>
            <a:off x="2278267" y="742447"/>
            <a:ext cx="7310412" cy="3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78" tIns="45842" rIns="91678" bIns="45842">
            <a:noAutofit/>
          </a:bodyPr>
          <a:lstStyle/>
          <a:p>
            <a:pPr algn="ctr">
              <a:lnSpc>
                <a:spcPct val="115000"/>
              </a:lnSpc>
              <a:spcAft>
                <a:spcPts val="1003"/>
              </a:spcAft>
            </a:pPr>
            <a:r>
              <a:rPr lang="pl-PL" sz="1375" b="1" dirty="0">
                <a:solidFill>
                  <a:srgbClr val="002346">
                    <a:lumMod val="75000"/>
                    <a:lumOff val="25000"/>
                  </a:srgbClr>
                </a:solidFill>
                <a:latin typeface="Bookman Old Style" panose="02050604050505020204" pitchFamily="18" charset="0"/>
                <a:ea typeface="Segoe UI"/>
                <a:cs typeface="Times New Roman"/>
              </a:rPr>
              <a:t>SPOŚRÓD PRZYSTĘPUJĄCYCH DO I ETAPU KONKURSU NAJWIĘCEJ BYŁO:</a:t>
            </a:r>
            <a:r>
              <a:rPr lang="pl-PL" sz="1080" b="1" dirty="0">
                <a:solidFill>
                  <a:srgbClr val="002346">
                    <a:lumMod val="75000"/>
                    <a:lumOff val="25000"/>
                  </a:srgbClr>
                </a:solidFill>
                <a:latin typeface="Segoe UI"/>
                <a:ea typeface="Segoe UI"/>
                <a:cs typeface="Times New Roman"/>
              </a:rPr>
              <a:t> </a:t>
            </a:r>
            <a:endParaRPr lang="pl-PL" sz="1375" b="1" dirty="0">
              <a:solidFill>
                <a:srgbClr val="002346">
                  <a:lumMod val="75000"/>
                  <a:lumOff val="25000"/>
                </a:srgbClr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5" name="Ellipse 83"/>
          <p:cNvSpPr/>
          <p:nvPr/>
        </p:nvSpPr>
        <p:spPr bwMode="auto">
          <a:xfrm rot="1356468">
            <a:off x="3602706" y="1358602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6" name="Ellipse 83"/>
          <p:cNvSpPr/>
          <p:nvPr/>
        </p:nvSpPr>
        <p:spPr bwMode="auto">
          <a:xfrm rot="1356468">
            <a:off x="3085186" y="2974234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7" name="Ellipse 83"/>
          <p:cNvSpPr/>
          <p:nvPr/>
        </p:nvSpPr>
        <p:spPr bwMode="auto">
          <a:xfrm rot="1356468">
            <a:off x="3568764" y="4595239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8" name="Ellipse 83"/>
          <p:cNvSpPr/>
          <p:nvPr/>
        </p:nvSpPr>
        <p:spPr bwMode="auto">
          <a:xfrm rot="1356468">
            <a:off x="6241454" y="1184272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9" name="Ellipse 83"/>
          <p:cNvSpPr/>
          <p:nvPr/>
        </p:nvSpPr>
        <p:spPr bwMode="auto">
          <a:xfrm rot="1356468">
            <a:off x="6726999" y="2214055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0" name="Ellipse 83"/>
          <p:cNvSpPr/>
          <p:nvPr/>
        </p:nvSpPr>
        <p:spPr bwMode="auto">
          <a:xfrm rot="1356468">
            <a:off x="6924832" y="3299653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1" name="Ellipse 83"/>
          <p:cNvSpPr/>
          <p:nvPr/>
        </p:nvSpPr>
        <p:spPr bwMode="auto">
          <a:xfrm rot="1356468">
            <a:off x="6790952" y="4402384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2" name="Ellipse 83"/>
          <p:cNvSpPr/>
          <p:nvPr/>
        </p:nvSpPr>
        <p:spPr bwMode="auto">
          <a:xfrm rot="1356468">
            <a:off x="6323258" y="5533773"/>
            <a:ext cx="789917" cy="79552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lIns="89748" tIns="44873" rIns="89748" bIns="44873" anchor="ctr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080">
                <a:solidFill>
                  <a:srgbClr val="595959"/>
                </a:solidFill>
                <a:latin typeface="Segoe UI"/>
                <a:ea typeface="Segoe UI"/>
                <a:cs typeface="Times New Roman"/>
              </a:rPr>
              <a:t> </a:t>
            </a:r>
          </a:p>
        </p:txBody>
      </p:sp>
      <p:sp>
        <p:nvSpPr>
          <p:cNvPr id="13" name="Rektangel 76"/>
          <p:cNvSpPr>
            <a:spLocks noChangeArrowheads="1"/>
          </p:cNvSpPr>
          <p:nvPr/>
        </p:nvSpPr>
        <p:spPr bwMode="auto">
          <a:xfrm>
            <a:off x="1057557" y="1411908"/>
            <a:ext cx="2534004" cy="56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urodzonych w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1993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r.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–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669)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14" name="Rektangel 76"/>
          <p:cNvSpPr>
            <a:spLocks noChangeArrowheads="1"/>
          </p:cNvSpPr>
          <p:nvPr/>
        </p:nvSpPr>
        <p:spPr bwMode="auto">
          <a:xfrm>
            <a:off x="1414032" y="3195544"/>
            <a:ext cx="1602514" cy="41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 algn="just"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kobiet –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1462)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15" name="Rektangel 76"/>
          <p:cNvSpPr>
            <a:spLocks noChangeArrowheads="1"/>
          </p:cNvSpPr>
          <p:nvPr/>
        </p:nvSpPr>
        <p:spPr bwMode="auto">
          <a:xfrm>
            <a:off x="1217786" y="4468600"/>
            <a:ext cx="2059873" cy="10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zameldowanych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/>
            </a:r>
            <a:b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</a:b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w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woj.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śląskim </a:t>
            </a:r>
            <a:r>
              <a:rPr lang="pl-PL" sz="1571" dirty="0">
                <a:latin typeface="+mj-lt"/>
                <a:ea typeface="Segoe UI"/>
              </a:rPr>
              <a:t>–</a:t>
            </a:r>
            <a:r>
              <a:rPr lang="pl-PL" sz="1571" b="1" dirty="0">
                <a:latin typeface="+mj-lt"/>
                <a:ea typeface="Segoe UI"/>
              </a:rPr>
              <a:t> 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(312)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16" name="Rektangel 76"/>
          <p:cNvSpPr>
            <a:spLocks noChangeArrowheads="1"/>
          </p:cNvSpPr>
          <p:nvPr/>
        </p:nvSpPr>
        <p:spPr bwMode="auto">
          <a:xfrm>
            <a:off x="7534791" y="1287455"/>
            <a:ext cx="2996401" cy="5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absolwentów z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2017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r. –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977)</a:t>
            </a:r>
            <a:r>
              <a:rPr lang="pl-PL" sz="1571" dirty="0">
                <a:solidFill>
                  <a:srgbClr val="005AB4"/>
                </a:solidFill>
                <a:latin typeface="+mj-lt"/>
                <a:ea typeface="Segoe UI"/>
              </a:rPr>
              <a:t> </a:t>
            </a:r>
            <a:endParaRPr lang="pl-PL" sz="1571" dirty="0">
              <a:latin typeface="+mj-lt"/>
              <a:ea typeface="SimSun"/>
            </a:endParaRPr>
          </a:p>
          <a:p>
            <a:r>
              <a:rPr lang="pl-PL" sz="1178" dirty="0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pl-PL" sz="1178" dirty="0">
              <a:latin typeface="Times New Roman"/>
              <a:ea typeface="SimSun"/>
            </a:endParaRPr>
          </a:p>
        </p:txBody>
      </p:sp>
      <p:sp>
        <p:nvSpPr>
          <p:cNvPr id="17" name="Rektangel 76"/>
          <p:cNvSpPr>
            <a:spLocks noChangeArrowheads="1"/>
          </p:cNvSpPr>
          <p:nvPr/>
        </p:nvSpPr>
        <p:spPr bwMode="auto">
          <a:xfrm>
            <a:off x="7767385" y="2197849"/>
            <a:ext cx="2506382" cy="8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absolwentów studiów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stacjonarnych – 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(1499)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18" name="Rektangel 76"/>
          <p:cNvSpPr>
            <a:spLocks noChangeArrowheads="1"/>
          </p:cNvSpPr>
          <p:nvPr/>
        </p:nvSpPr>
        <p:spPr bwMode="auto">
          <a:xfrm>
            <a:off x="7837309" y="3267042"/>
            <a:ext cx="3161051" cy="9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osób, które pisały pracę magisterską z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prawa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karnego -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301)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19" name="Rektangel 76"/>
          <p:cNvSpPr>
            <a:spLocks noChangeArrowheads="1"/>
          </p:cNvSpPr>
          <p:nvPr/>
        </p:nvSpPr>
        <p:spPr bwMode="auto">
          <a:xfrm>
            <a:off x="7703429" y="4482753"/>
            <a:ext cx="3058690" cy="82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osób, które na dyplomie otrzymały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ocenę dobry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lub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egoe UI"/>
              </a:rPr>
              <a:t>wyższą </a:t>
            </a:r>
            <a:r>
              <a:rPr lang="pl-PL" sz="1571" dirty="0">
                <a:solidFill>
                  <a:srgbClr val="404040"/>
                </a:solidFill>
                <a:latin typeface="+mj-lt"/>
                <a:ea typeface="Segoe UI"/>
              </a:rPr>
              <a:t>–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egoe UI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egoe UI"/>
              </a:rPr>
              <a:t>1953)</a:t>
            </a:r>
            <a:endParaRPr lang="pl-PL" sz="1571" dirty="0">
              <a:latin typeface="+mj-lt"/>
              <a:ea typeface="SimSun"/>
            </a:endParaRPr>
          </a:p>
        </p:txBody>
      </p:sp>
      <p:sp>
        <p:nvSpPr>
          <p:cNvPr id="20" name="Rektangel 76"/>
          <p:cNvSpPr>
            <a:spLocks noChangeArrowheads="1"/>
          </p:cNvSpPr>
          <p:nvPr/>
        </p:nvSpPr>
        <p:spPr bwMode="auto">
          <a:xfrm>
            <a:off x="7315433" y="5522431"/>
            <a:ext cx="3682927" cy="77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48" tIns="44873" rIns="89748" bIns="44873">
            <a:noAutofit/>
          </a:bodyPr>
          <a:lstStyle/>
          <a:p>
            <a:pPr>
              <a:lnSpc>
                <a:spcPct val="115000"/>
              </a:lnSpc>
            </a:pPr>
            <a:r>
              <a:rPr lang="pl-PL" sz="1571" dirty="0">
                <a:solidFill>
                  <a:srgbClr val="000000"/>
                </a:solidFill>
                <a:latin typeface="+mj-lt"/>
                <a:ea typeface="SimSun"/>
              </a:rPr>
              <a:t>absolwentów Uniwersytetu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imSun"/>
              </a:rPr>
              <a:t>Jagiellońskiego</a:t>
            </a:r>
          </a:p>
          <a:p>
            <a:pPr>
              <a:lnSpc>
                <a:spcPct val="115000"/>
              </a:lnSpc>
            </a:pPr>
            <a:r>
              <a:rPr lang="pl-PL" sz="1571" dirty="0">
                <a:solidFill>
                  <a:srgbClr val="000000"/>
                </a:solidFill>
                <a:latin typeface="+mj-lt"/>
                <a:ea typeface="SimSun"/>
              </a:rPr>
              <a:t>w Krakowie </a:t>
            </a:r>
            <a:r>
              <a:rPr lang="pl-PL" sz="1571" dirty="0">
                <a:solidFill>
                  <a:srgbClr val="000000"/>
                </a:solidFill>
                <a:latin typeface="+mj-lt"/>
                <a:ea typeface="SimSun"/>
              </a:rPr>
              <a:t>–</a:t>
            </a:r>
            <a:r>
              <a:rPr lang="pl-PL" sz="1571" dirty="0">
                <a:solidFill>
                  <a:srgbClr val="4472C4"/>
                </a:solidFill>
                <a:latin typeface="+mj-lt"/>
                <a:ea typeface="SimSun"/>
              </a:rPr>
              <a:t> </a:t>
            </a:r>
            <a:r>
              <a:rPr lang="pl-PL" sz="1571" b="1" dirty="0">
                <a:solidFill>
                  <a:srgbClr val="4472C4"/>
                </a:solidFill>
                <a:latin typeface="+mj-lt"/>
                <a:ea typeface="SimSun"/>
              </a:rPr>
              <a:t>(</a:t>
            </a:r>
            <a:r>
              <a:rPr lang="pl-PL" sz="1571" b="1" dirty="0">
                <a:solidFill>
                  <a:srgbClr val="005AB4"/>
                </a:solidFill>
                <a:latin typeface="+mj-lt"/>
                <a:ea typeface="SimSun"/>
              </a:rPr>
              <a:t>235)</a:t>
            </a:r>
            <a:endParaRPr lang="pl-PL" sz="1571" dirty="0">
              <a:latin typeface="+mj-lt"/>
              <a:ea typeface="SimSun"/>
            </a:endParaRPr>
          </a:p>
          <a:p>
            <a:pPr algn="ctr">
              <a:lnSpc>
                <a:spcPct val="115000"/>
              </a:lnSpc>
              <a:spcAft>
                <a:spcPts val="982"/>
              </a:spcAft>
            </a:pPr>
            <a:r>
              <a:rPr lang="pl-PL" sz="884" dirty="0">
                <a:solidFill>
                  <a:srgbClr val="404040"/>
                </a:solidFill>
                <a:latin typeface="Segoe UI"/>
                <a:ea typeface="Segoe UI"/>
                <a:cs typeface="Times New Roman"/>
              </a:rPr>
              <a:t> </a:t>
            </a:r>
            <a:endParaRPr lang="pl-PL" sz="1178" dirty="0">
              <a:latin typeface="Times New Roman"/>
              <a:ea typeface="SimSun"/>
            </a:endParaRPr>
          </a:p>
        </p:txBody>
      </p:sp>
      <p:sp>
        <p:nvSpPr>
          <p:cNvPr id="21" name="Pole tekstowe 1481"/>
          <p:cNvSpPr txBox="1"/>
          <p:nvPr/>
        </p:nvSpPr>
        <p:spPr>
          <a:xfrm>
            <a:off x="3598774" y="1511115"/>
            <a:ext cx="870343" cy="46946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30,9%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2" name="Pole tekstowe 1484"/>
          <p:cNvSpPr txBox="1"/>
          <p:nvPr/>
        </p:nvSpPr>
        <p:spPr>
          <a:xfrm>
            <a:off x="3080502" y="3077415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67,6%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3" name="Pole tekstowe 1479"/>
          <p:cNvSpPr txBox="1"/>
          <p:nvPr/>
        </p:nvSpPr>
        <p:spPr>
          <a:xfrm>
            <a:off x="3591562" y="4718180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14,4%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4" name="Pole tekstowe 1480"/>
          <p:cNvSpPr txBox="1"/>
          <p:nvPr/>
        </p:nvSpPr>
        <p:spPr>
          <a:xfrm>
            <a:off x="6264654" y="1296986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45,2%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5" name="Pole tekstowe 1483"/>
          <p:cNvSpPr txBox="1"/>
          <p:nvPr/>
        </p:nvSpPr>
        <p:spPr>
          <a:xfrm>
            <a:off x="6732349" y="2316620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69,3%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6" name="Pole tekstowe 1482"/>
          <p:cNvSpPr txBox="1"/>
          <p:nvPr/>
        </p:nvSpPr>
        <p:spPr>
          <a:xfrm>
            <a:off x="6930183" y="3404090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17,6%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7" name="Pole tekstowe 1485"/>
          <p:cNvSpPr txBox="1"/>
          <p:nvPr/>
        </p:nvSpPr>
        <p:spPr>
          <a:xfrm>
            <a:off x="6786691" y="4480992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982"/>
              </a:spcAft>
            </a:pPr>
            <a:r>
              <a:rPr lang="pl-PL" sz="1767" b="1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90,3%</a:t>
            </a:r>
            <a:endParaRPr lang="pl-PL" sz="108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8" name="Pole tekstowe 534"/>
          <p:cNvSpPr txBox="1"/>
          <p:nvPr/>
        </p:nvSpPr>
        <p:spPr>
          <a:xfrm>
            <a:off x="6333127" y="5628062"/>
            <a:ext cx="907126" cy="5891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89748" tIns="44873" rIns="89748" bIns="448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lnSpc>
                <a:spcPct val="115000"/>
              </a:lnSpc>
              <a:spcAft>
                <a:spcPts val="982"/>
              </a:spcAft>
              <a:defRPr/>
            </a:pPr>
            <a:r>
              <a:rPr lang="pl-PL" sz="1767" b="1" kern="0" dirty="0">
                <a:solidFill>
                  <a:srgbClr val="4472C4"/>
                </a:solidFill>
                <a:latin typeface="Segoe UI"/>
                <a:ea typeface="Segoe UI"/>
                <a:cs typeface="Times New Roman"/>
              </a:rPr>
              <a:t>10,9%</a:t>
            </a:r>
            <a:endParaRPr lang="pl-PL" sz="1080" kern="0" dirty="0">
              <a:solidFill>
                <a:srgbClr val="595959"/>
              </a:solidFill>
              <a:latin typeface="Segoe UI"/>
              <a:ea typeface="Segoe UI"/>
              <a:cs typeface="Times New Roman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50845" y="6606816"/>
            <a:ext cx="44888" cy="364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767" dirty="0"/>
              <a:t> </a:t>
            </a:r>
            <a:endParaRPr lang="pl-PL" sz="1767" dirty="0"/>
          </a:p>
        </p:txBody>
      </p:sp>
      <p:grpSp>
        <p:nvGrpSpPr>
          <p:cNvPr id="30" name="Grupa 29"/>
          <p:cNvGrpSpPr/>
          <p:nvPr/>
        </p:nvGrpSpPr>
        <p:grpSpPr>
          <a:xfrm>
            <a:off x="722894" y="6012079"/>
            <a:ext cx="10746212" cy="827713"/>
            <a:chOff x="-496" y="6123413"/>
            <a:chExt cx="10945216" cy="843041"/>
          </a:xfrm>
        </p:grpSpPr>
        <p:sp>
          <p:nvSpPr>
            <p:cNvPr id="31" name="Pole tekstowe 410"/>
            <p:cNvSpPr txBox="1"/>
            <p:nvPr/>
          </p:nvSpPr>
          <p:spPr>
            <a:xfrm>
              <a:off x="306722" y="6123413"/>
              <a:ext cx="844910" cy="814393"/>
            </a:xfrm>
            <a:prstGeom prst="ellipse">
              <a:avLst/>
            </a:prstGeom>
            <a:solidFill>
              <a:srgbClr val="FFFFFF">
                <a:alpha val="74902"/>
              </a:srgbClr>
            </a:solidFill>
            <a:ln w="6350">
              <a:noFill/>
            </a:ln>
            <a:effectLst/>
          </p:spPr>
          <p:txBody>
            <a:bodyPr rot="0" spcFirstLastPara="0" vert="horz" wrap="square" lIns="91678" tIns="45842" rIns="91678" bIns="458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6764">
                <a:lnSpc>
                  <a:spcPct val="115000"/>
                </a:lnSpc>
                <a:spcAft>
                  <a:spcPts val="1003"/>
                </a:spcAft>
              </a:pPr>
              <a:r>
                <a:rPr lang="en-US" sz="1080" kern="0">
                  <a:solidFill>
                    <a:srgbClr val="595959"/>
                  </a:solidFill>
                  <a:latin typeface="Segoe UI"/>
                  <a:ea typeface="Segoe UI"/>
                  <a:cs typeface="Times New Roman"/>
                </a:rPr>
                <a:t> </a:t>
              </a:r>
              <a:endParaRPr lang="pl-PL" sz="1080" kern="0">
                <a:solidFill>
                  <a:srgbClr val="595959"/>
                </a:solidFill>
                <a:latin typeface="Segoe UI"/>
                <a:ea typeface="Segoe UI"/>
                <a:cs typeface="Times New Roman"/>
              </a:endParaRPr>
            </a:p>
          </p:txBody>
        </p:sp>
        <p:pic>
          <p:nvPicPr>
            <p:cNvPr id="32" name="Obraz 31" descr="Logo-KSSiP-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27" y="6170168"/>
              <a:ext cx="781655" cy="72375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33" name="pole tekstowe 32"/>
            <p:cNvSpPr txBox="1"/>
            <p:nvPr/>
          </p:nvSpPr>
          <p:spPr>
            <a:xfrm>
              <a:off x="1295648" y="6588264"/>
              <a:ext cx="3336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85" b="1" dirty="0">
                  <a:solidFill>
                    <a:srgbClr val="2A4A70"/>
                  </a:solidFill>
                </a:rPr>
                <a:t>Analiza wyników naboru na aplikacje sędziowską i prokuratorską w 2017 r.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8913395" y="6559227"/>
              <a:ext cx="2031325" cy="40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Raport przygotowany przez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Dział Badań i Analiz</a:t>
              </a:r>
            </a:p>
            <a:p>
              <a:pPr algn="r">
                <a:lnSpc>
                  <a:spcPct val="85000"/>
                </a:lnSpc>
              </a:pPr>
              <a:r>
                <a:rPr lang="pl-PL" sz="785" b="1" dirty="0">
                  <a:solidFill>
                    <a:srgbClr val="2A4A70"/>
                  </a:solidFill>
                </a:rPr>
                <a:t>Krajowej Szkoły Sądownictwa i Prokuratury</a:t>
              </a:r>
              <a:endParaRPr lang="pl-PL" sz="785" b="1" dirty="0">
                <a:solidFill>
                  <a:srgbClr val="2A4A70"/>
                </a:solidFill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1223640" y="6560044"/>
              <a:ext cx="972108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-496" y="6560044"/>
              <a:ext cx="252000" cy="21600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767"/>
            </a:p>
          </p:txBody>
        </p:sp>
      </p:grpSp>
    </p:spTree>
    <p:extLst>
      <p:ext uri="{BB962C8B-B14F-4D97-AF65-F5344CB8AC3E}">
        <p14:creationId xmlns:p14="http://schemas.microsoft.com/office/powerpoint/2010/main" val="36421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35460"/>
            <a:ext cx="9473634" cy="67276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schemeClr val="bg1"/>
                </a:solidFill>
                <a:latin typeface="+mj-lt"/>
              </a:rPr>
              <a:t>Wyniki testu</a:t>
            </a:r>
            <a:endParaRPr lang="pl-PL" sz="2749" b="1" dirty="0">
              <a:solidFill>
                <a:schemeClr val="bg1"/>
              </a:solidFill>
              <a:latin typeface="+mj-lt"/>
            </a:endParaRP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schemeClr val="bg1"/>
                </a:solidFill>
                <a:latin typeface="+mj-lt"/>
              </a:rPr>
              <a:t>Konkurs </a:t>
            </a:r>
            <a:r>
              <a:rPr lang="pl-PL" sz="1964" b="1" dirty="0">
                <a:solidFill>
                  <a:schemeClr val="bg1"/>
                </a:solidFill>
                <a:latin typeface="+mj-lt"/>
              </a:rPr>
              <a:t>2017</a:t>
            </a:r>
            <a:endParaRPr lang="pl-PL" sz="1964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6354" y="730672"/>
          <a:ext cx="10742267" cy="6039892"/>
        </p:xfrm>
        <a:graphic>
          <a:graphicData uri="http://schemas.openxmlformats.org/drawingml/2006/table">
            <a:tbl>
              <a:tblPr/>
              <a:tblGrid>
                <a:gridCol w="361554"/>
                <a:gridCol w="6288141"/>
                <a:gridCol w="1297835"/>
                <a:gridCol w="1397368"/>
                <a:gridCol w="1397369"/>
              </a:tblGrid>
              <a:tr h="731734">
                <a:tc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Przystępujący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 I </a:t>
                      </a: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etapu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Średnia </a:t>
                      </a:r>
                      <a:r>
                        <a:rPr lang="pl-PL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uzyskanych punktów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pl-PL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uzyskanych punktów</a:t>
                      </a: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4353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104,4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859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103,6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626">
                <a:tc row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337">
                <a:tc v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325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6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100,4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100,4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6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964820" y="4489481"/>
            <a:ext cx="2686553" cy="302149"/>
          </a:xfrm>
          <a:prstGeom prst="rect">
            <a:avLst/>
          </a:prstGeom>
          <a:noFill/>
        </p:spPr>
        <p:txBody>
          <a:bodyPr wrap="square" lIns="89748" tIns="44873" rIns="89748" bIns="44873" rtlCol="0">
            <a:spAutoFit/>
          </a:bodyPr>
          <a:lstStyle/>
          <a:p>
            <a:pPr algn="ctr"/>
            <a:r>
              <a:rPr lang="pl-PL" sz="1375" b="1" i="1" dirty="0">
                <a:solidFill>
                  <a:srgbClr val="C00000"/>
                </a:solidFill>
                <a:latin typeface="+mj-lt"/>
              </a:rPr>
              <a:t>Średnia punktów z testu – 100,2</a:t>
            </a:r>
            <a:endParaRPr lang="pl-PL" sz="1375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3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742447"/>
          <a:ext cx="10745239" cy="6084114"/>
        </p:xfrm>
        <a:graphic>
          <a:graphicData uri="http://schemas.openxmlformats.org/drawingml/2006/table">
            <a:tbl>
              <a:tblPr/>
              <a:tblGrid>
                <a:gridCol w="361654"/>
                <a:gridCol w="7765245"/>
                <a:gridCol w="1131180"/>
                <a:gridCol w="848385"/>
                <a:gridCol w="638775"/>
              </a:tblGrid>
              <a:tr h="284842">
                <a:tc rowSpan="2"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8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l-PL" sz="27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+mj-lt"/>
                        <a:ea typeface="Segoe UI"/>
                        <a:cs typeface="Times New Roman"/>
                      </a:endParaRPr>
                    </a:p>
                  </a:txBody>
                  <a:tcPr marL="29255" marR="29255" marT="97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4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447391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"/>
                          <a:cs typeface="Times New Roman"/>
                        </a:rPr>
                        <a:t>2016 r.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1162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2017 r.</a:t>
                      </a:r>
                      <a:endParaRPr kumimoji="0" lang="pl-PL" sz="3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3770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18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69,5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67,3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97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65,6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68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62,8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853">
                <a:tc row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64,4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684">
                <a:tc vMerge="1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63,0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3494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62,3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62,0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7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61,7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64,0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64,2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61,9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64,5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61,0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60,1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61,2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7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56,2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9255" marR="29255" marT="9701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/>
                        <a:t>52,8</a:t>
                      </a:r>
                      <a:endParaRPr lang="pl-PL" sz="1800" i="1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trzałka w dół 3"/>
          <p:cNvSpPr/>
          <p:nvPr/>
        </p:nvSpPr>
        <p:spPr>
          <a:xfrm rot="10800000">
            <a:off x="10974213" y="1590832"/>
            <a:ext cx="271124" cy="43763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864292" y="35460"/>
            <a:ext cx="9674629" cy="624418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356" b="1" dirty="0">
                <a:solidFill>
                  <a:schemeClr val="bg1"/>
                </a:solidFill>
              </a:rPr>
              <a:t>Odsetek </a:t>
            </a:r>
            <a:r>
              <a:rPr lang="pl-PL" sz="2356" b="1" dirty="0">
                <a:solidFill>
                  <a:schemeClr val="bg1"/>
                </a:solidFill>
              </a:rPr>
              <a:t>punktów </a:t>
            </a:r>
            <a:r>
              <a:rPr lang="pl-PL" sz="2356" b="1" dirty="0">
                <a:solidFill>
                  <a:prstClr val="white"/>
                </a:solidFill>
              </a:rPr>
              <a:t>uzyskanych </a:t>
            </a:r>
            <a:r>
              <a:rPr lang="pl-PL" sz="2356" b="1" dirty="0">
                <a:solidFill>
                  <a:schemeClr val="bg1"/>
                </a:solidFill>
              </a:rPr>
              <a:t>z testu 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schemeClr val="bg1"/>
                </a:solidFill>
              </a:rPr>
              <a:t>P</a:t>
            </a:r>
            <a:r>
              <a:rPr lang="pl-PL" sz="1964" b="1" dirty="0">
                <a:solidFill>
                  <a:schemeClr val="bg1"/>
                </a:solidFill>
              </a:rPr>
              <a:t>orównanie lat 2016 i 2017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10974214" y="5974156"/>
            <a:ext cx="271124" cy="231966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  <p:sp>
        <p:nvSpPr>
          <p:cNvPr id="7" name="Strzałka w górę 6"/>
          <p:cNvSpPr/>
          <p:nvPr/>
        </p:nvSpPr>
        <p:spPr>
          <a:xfrm>
            <a:off x="10974213" y="6226493"/>
            <a:ext cx="271124" cy="494891"/>
          </a:xfrm>
          <a:prstGeom prst="up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678" tIns="45842" rIns="91678" bIns="4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7469">
              <a:defRPr/>
            </a:pPr>
            <a:endParaRPr lang="pl-PL" sz="1767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076388" y="35460"/>
            <a:ext cx="9473634" cy="672766"/>
          </a:xfrm>
          <a:prstGeom prst="rect">
            <a:avLst/>
          </a:prstGeom>
          <a:noFill/>
        </p:spPr>
        <p:txBody>
          <a:bodyPr wrap="square" lIns="91678" tIns="45842" rIns="91678" bIns="45842" rtlCol="0">
            <a:spAutoFit/>
          </a:bodyPr>
          <a:lstStyle/>
          <a:p>
            <a:pPr marL="611176" indent="-611176" algn="ctr">
              <a:lnSpc>
                <a:spcPct val="80000"/>
              </a:lnSpc>
            </a:pPr>
            <a:r>
              <a:rPr lang="pl-PL" sz="2749" b="1" dirty="0">
                <a:solidFill>
                  <a:prstClr val="white"/>
                </a:solidFill>
              </a:rPr>
              <a:t>Zdawalność testu</a:t>
            </a:r>
          </a:p>
          <a:p>
            <a:pPr marL="611176" indent="-611176" algn="ctr">
              <a:lnSpc>
                <a:spcPct val="80000"/>
              </a:lnSpc>
            </a:pPr>
            <a:r>
              <a:rPr lang="pl-PL" sz="1964" b="1" dirty="0">
                <a:solidFill>
                  <a:prstClr val="white"/>
                </a:solidFill>
              </a:rPr>
              <a:t>Konkurs 2017</a:t>
            </a:r>
            <a:endParaRPr lang="pl-PL" sz="1571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3381" y="813145"/>
          <a:ext cx="10745240" cy="6052215"/>
        </p:xfrm>
        <a:graphic>
          <a:graphicData uri="http://schemas.openxmlformats.org/drawingml/2006/table">
            <a:tbl>
              <a:tblPr/>
              <a:tblGrid>
                <a:gridCol w="361654"/>
                <a:gridCol w="6071447"/>
                <a:gridCol w="1413975"/>
                <a:gridCol w="1272578"/>
                <a:gridCol w="1625586"/>
              </a:tblGrid>
              <a:tr h="721967">
                <a:tc gridSpan="2"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Uczelnie</a:t>
                      </a:r>
                      <a:r>
                        <a:rPr lang="pl-PL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z których do konkursu przystąpiło: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2400" b="1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i więcej osób</a:t>
                      </a:r>
                      <a:endParaRPr lang="pl-PL" sz="1800" b="1" dirty="0">
                        <a:solidFill>
                          <a:srgbClr val="FFC000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Przystępujący</a:t>
                      </a:r>
                      <a:endParaRPr lang="pl-PL" sz="12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pl-PL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etapu konkursu</a:t>
                      </a:r>
                      <a:endParaRPr lang="pl-PL" sz="1200" b="1" dirty="0">
                        <a:solidFill>
                          <a:srgbClr val="595959"/>
                        </a:solidFill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28723" marR="28723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Zakwalifikowani do II etapu konkursu</a:t>
                      </a:r>
                      <a:endParaRPr kumimoji="0" lang="pl-PL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913" marR="9191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 zakwalifikowanych do II etapu do przystępujących</a:t>
                      </a:r>
                    </a:p>
                  </a:txBody>
                  <a:tcPr marL="91913" marR="9191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B4"/>
                    </a:solidFill>
                  </a:tcPr>
                </a:tc>
              </a:tr>
              <a:tr h="341592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pl-PL" sz="2000" b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Jagielloński w Krakowie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931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Warszawski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583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Śląski w Katowicach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931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Szczeciński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29751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Łódzki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9313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6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Gdański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5125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im. Adama Mickiewicza w Poznaniu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>
                      <a:lvl1pPr marL="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6703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34060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0108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6811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33514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80217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69209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736238" algn="l" defTabSz="93406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pl-PL" sz="20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Wrocławski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9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Marii Curie-Skłodowskiej w Lublinie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10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Katolicki Uniwersytet Lubelski Jana Pawła II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11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 Białymstoku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12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Opolski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13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Mikołaja Kopernika w Toruniu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14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Kardynała Stefana Wyszyńskiego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15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Rzeszowski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Uniwersytet Warmińsko-Mazurski w Olsztynie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17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Uczelnia Łazarskiego w Warszawie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18</a:t>
                      </a:r>
                      <a:endParaRPr lang="pl-PL" sz="12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28723" marR="28723" marT="9525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Krakowska Akademia im. Andrzeja Frycza Modrzewskiego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352" marR="9352" marT="9352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2346"/>
    </a:dk2>
    <a:lt2>
      <a:srgbClr val="004B96"/>
    </a:lt2>
    <a:accent1>
      <a:srgbClr val="007DFA"/>
    </a:accent1>
    <a:accent2>
      <a:srgbClr val="0096FF"/>
    </a:accent2>
    <a:accent3>
      <a:srgbClr val="96C8FF"/>
    </a:accent3>
    <a:accent4>
      <a:srgbClr val="EBEBEB"/>
    </a:accent4>
    <a:accent5>
      <a:srgbClr val="FFFFFF"/>
    </a:accent5>
    <a:accent6>
      <a:srgbClr val="C8C8C8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2346"/>
    </a:dk2>
    <a:lt2>
      <a:srgbClr val="004B96"/>
    </a:lt2>
    <a:accent1>
      <a:srgbClr val="007DFA"/>
    </a:accent1>
    <a:accent2>
      <a:srgbClr val="0096FF"/>
    </a:accent2>
    <a:accent3>
      <a:srgbClr val="96C8FF"/>
    </a:accent3>
    <a:accent4>
      <a:srgbClr val="EBEBEB"/>
    </a:accent4>
    <a:accent5>
      <a:srgbClr val="FFFFFF"/>
    </a:accent5>
    <a:accent6>
      <a:srgbClr val="C8C8C8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2346"/>
    </a:dk2>
    <a:lt2>
      <a:srgbClr val="004B96"/>
    </a:lt2>
    <a:accent1>
      <a:srgbClr val="007DFA"/>
    </a:accent1>
    <a:accent2>
      <a:srgbClr val="0096FF"/>
    </a:accent2>
    <a:accent3>
      <a:srgbClr val="96C8FF"/>
    </a:accent3>
    <a:accent4>
      <a:srgbClr val="EBEBEB"/>
    </a:accent4>
    <a:accent5>
      <a:srgbClr val="FFFFFF"/>
    </a:accent5>
    <a:accent6>
      <a:srgbClr val="C8C8C8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2346"/>
    </a:dk2>
    <a:lt2>
      <a:srgbClr val="004B96"/>
    </a:lt2>
    <a:accent1>
      <a:srgbClr val="007DFA"/>
    </a:accent1>
    <a:accent2>
      <a:srgbClr val="0096FF"/>
    </a:accent2>
    <a:accent3>
      <a:srgbClr val="96C8FF"/>
    </a:accent3>
    <a:accent4>
      <a:srgbClr val="EBEBEB"/>
    </a:accent4>
    <a:accent5>
      <a:srgbClr val="FFFFFF"/>
    </a:accent5>
    <a:accent6>
      <a:srgbClr val="C8C8C8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2993</Words>
  <Application>Microsoft Office PowerPoint</Application>
  <PresentationFormat>Panoramiczny</PresentationFormat>
  <Paragraphs>1584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SimSun</vt:lpstr>
      <vt:lpstr>Arial</vt:lpstr>
      <vt:lpstr>Bookman Old Style</vt:lpstr>
      <vt:lpstr>Calibri</vt:lpstr>
      <vt:lpstr>Calibri Light</vt:lpstr>
      <vt:lpstr>Segoe UI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</dc:creator>
  <cp:lastModifiedBy>Jerzy</cp:lastModifiedBy>
  <cp:revision>2</cp:revision>
  <dcterms:created xsi:type="dcterms:W3CDTF">2018-02-06T12:10:35Z</dcterms:created>
  <dcterms:modified xsi:type="dcterms:W3CDTF">2018-02-06T12:15:02Z</dcterms:modified>
</cp:coreProperties>
</file>