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E0000"/>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2094" y="-990"/>
      </p:cViewPr>
      <p:guideLst>
        <p:guide orient="horz" pos="2160"/>
        <p:guide pos="3840"/>
      </p:guideLst>
    </p:cSldViewPr>
  </p:slideViewPr>
  <p:notesTextViewPr>
    <p:cViewPr>
      <p:scale>
        <a:sx n="1" d="1"/>
        <a:sy n="1" d="1"/>
      </p:scale>
      <p:origin x="0" y="0"/>
    </p:cViewPr>
  </p:notesTextViewPr>
  <p:sorterViewPr>
    <p:cViewPr>
      <p:scale>
        <a:sx n="100" d="100"/>
        <a:sy n="100" d="100"/>
      </p:scale>
      <p:origin x="0" y="5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F4B51-47BD-4539-9BB1-98F0FCB436A6}" type="datetimeFigureOut">
              <a:rPr lang="en-GB" smtClean="0"/>
              <a:pPr/>
              <a:t>29/09/2015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FA84B-9FCA-430E-B3A0-66E14CA27418}" type="slidenum">
              <a:rPr lang="en-GB" smtClean="0"/>
              <a:pPr/>
              <a:t>‹#›</a:t>
            </a:fld>
            <a:endParaRPr lang="en-GB"/>
          </a:p>
        </p:txBody>
      </p:sp>
    </p:spTree>
    <p:extLst>
      <p:ext uri="{BB962C8B-B14F-4D97-AF65-F5344CB8AC3E}">
        <p14:creationId xmlns:p14="http://schemas.microsoft.com/office/powerpoint/2010/main" xmlns="" val="3153121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25DAA6-34A0-403B-91A7-E04407438DC0}" type="datetimeFigureOut">
              <a:rPr lang="en-GB" smtClean="0"/>
              <a:pPr/>
              <a:t>29/09/2015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35E9B-DEFB-4723-A23F-C7752CEAA236}" type="slidenum">
              <a:rPr lang="en-GB" smtClean="0"/>
              <a:pPr/>
              <a:t>‹#›</a:t>
            </a:fld>
            <a:endParaRPr lang="en-GB"/>
          </a:p>
        </p:txBody>
      </p:sp>
    </p:spTree>
    <p:extLst>
      <p:ext uri="{BB962C8B-B14F-4D97-AF65-F5344CB8AC3E}">
        <p14:creationId xmlns:p14="http://schemas.microsoft.com/office/powerpoint/2010/main" xmlns="" val="52284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25DAA6-34A0-403B-91A7-E04407438DC0}" type="datetimeFigureOut">
              <a:rPr lang="en-GB" smtClean="0"/>
              <a:pPr/>
              <a:t>29/09/2015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35E9B-DEFB-4723-A23F-C7752CEAA236}" type="slidenum">
              <a:rPr lang="en-GB" smtClean="0"/>
              <a:pPr/>
              <a:t>‹#›</a:t>
            </a:fld>
            <a:endParaRPr lang="en-GB"/>
          </a:p>
        </p:txBody>
      </p:sp>
    </p:spTree>
    <p:extLst>
      <p:ext uri="{BB962C8B-B14F-4D97-AF65-F5344CB8AC3E}">
        <p14:creationId xmlns:p14="http://schemas.microsoft.com/office/powerpoint/2010/main" xmlns="" val="358273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25DAA6-34A0-403B-91A7-E04407438DC0}" type="datetimeFigureOut">
              <a:rPr lang="en-GB" smtClean="0"/>
              <a:pPr/>
              <a:t>29/09/2015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35E9B-DEFB-4723-A23F-C7752CEAA236}" type="slidenum">
              <a:rPr lang="en-GB" smtClean="0"/>
              <a:pPr/>
              <a:t>‹#›</a:t>
            </a:fld>
            <a:endParaRPr lang="en-GB"/>
          </a:p>
        </p:txBody>
      </p:sp>
    </p:spTree>
    <p:extLst>
      <p:ext uri="{BB962C8B-B14F-4D97-AF65-F5344CB8AC3E}">
        <p14:creationId xmlns:p14="http://schemas.microsoft.com/office/powerpoint/2010/main" xmlns="" val="323467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25DAA6-34A0-403B-91A7-E04407438DC0}" type="datetimeFigureOut">
              <a:rPr lang="en-GB" smtClean="0"/>
              <a:pPr/>
              <a:t>29/09/2015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35E9B-DEFB-4723-A23F-C7752CEAA236}" type="slidenum">
              <a:rPr lang="en-GB" smtClean="0"/>
              <a:pPr/>
              <a:t>‹#›</a:t>
            </a:fld>
            <a:endParaRPr lang="en-GB"/>
          </a:p>
        </p:txBody>
      </p:sp>
    </p:spTree>
    <p:extLst>
      <p:ext uri="{BB962C8B-B14F-4D97-AF65-F5344CB8AC3E}">
        <p14:creationId xmlns:p14="http://schemas.microsoft.com/office/powerpoint/2010/main" xmlns="" val="195447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25DAA6-34A0-403B-91A7-E04407438DC0}" type="datetimeFigureOut">
              <a:rPr lang="en-GB" smtClean="0"/>
              <a:pPr/>
              <a:t>29/09/2015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35E9B-DEFB-4723-A23F-C7752CEAA236}" type="slidenum">
              <a:rPr lang="en-GB" smtClean="0"/>
              <a:pPr/>
              <a:t>‹#›</a:t>
            </a:fld>
            <a:endParaRPr lang="en-GB"/>
          </a:p>
        </p:txBody>
      </p:sp>
    </p:spTree>
    <p:extLst>
      <p:ext uri="{BB962C8B-B14F-4D97-AF65-F5344CB8AC3E}">
        <p14:creationId xmlns:p14="http://schemas.microsoft.com/office/powerpoint/2010/main" xmlns="" val="104503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A25DAA6-34A0-403B-91A7-E04407438DC0}" type="datetimeFigureOut">
              <a:rPr lang="en-GB" smtClean="0"/>
              <a:pPr/>
              <a:t>29/09/2015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35E9B-DEFB-4723-A23F-C7752CEAA236}" type="slidenum">
              <a:rPr lang="en-GB" smtClean="0"/>
              <a:pPr/>
              <a:t>‹#›</a:t>
            </a:fld>
            <a:endParaRPr lang="en-GB"/>
          </a:p>
        </p:txBody>
      </p:sp>
    </p:spTree>
    <p:extLst>
      <p:ext uri="{BB962C8B-B14F-4D97-AF65-F5344CB8AC3E}">
        <p14:creationId xmlns:p14="http://schemas.microsoft.com/office/powerpoint/2010/main" xmlns="" val="247295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A25DAA6-34A0-403B-91A7-E04407438DC0}" type="datetimeFigureOut">
              <a:rPr lang="en-GB" smtClean="0"/>
              <a:pPr/>
              <a:t>29/09/2015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035E9B-DEFB-4723-A23F-C7752CEAA236}" type="slidenum">
              <a:rPr lang="en-GB" smtClean="0"/>
              <a:pPr/>
              <a:t>‹#›</a:t>
            </a:fld>
            <a:endParaRPr lang="en-GB"/>
          </a:p>
        </p:txBody>
      </p:sp>
    </p:spTree>
    <p:extLst>
      <p:ext uri="{BB962C8B-B14F-4D97-AF65-F5344CB8AC3E}">
        <p14:creationId xmlns:p14="http://schemas.microsoft.com/office/powerpoint/2010/main" xmlns="" val="247572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A25DAA6-34A0-403B-91A7-E04407438DC0}" type="datetimeFigureOut">
              <a:rPr lang="en-GB" smtClean="0"/>
              <a:pPr/>
              <a:t>29/09/2015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035E9B-DEFB-4723-A23F-C7752CEAA236}" type="slidenum">
              <a:rPr lang="en-GB" smtClean="0"/>
              <a:pPr/>
              <a:t>‹#›</a:t>
            </a:fld>
            <a:endParaRPr lang="en-GB"/>
          </a:p>
        </p:txBody>
      </p:sp>
    </p:spTree>
    <p:extLst>
      <p:ext uri="{BB962C8B-B14F-4D97-AF65-F5344CB8AC3E}">
        <p14:creationId xmlns:p14="http://schemas.microsoft.com/office/powerpoint/2010/main" xmlns="" val="301345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5DAA6-34A0-403B-91A7-E04407438DC0}" type="datetimeFigureOut">
              <a:rPr lang="en-GB" smtClean="0"/>
              <a:pPr/>
              <a:t>29/09/2015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035E9B-DEFB-4723-A23F-C7752CEAA236}" type="slidenum">
              <a:rPr lang="en-GB" smtClean="0"/>
              <a:pPr/>
              <a:t>‹#›</a:t>
            </a:fld>
            <a:endParaRPr lang="en-GB"/>
          </a:p>
        </p:txBody>
      </p:sp>
    </p:spTree>
    <p:extLst>
      <p:ext uri="{BB962C8B-B14F-4D97-AF65-F5344CB8AC3E}">
        <p14:creationId xmlns:p14="http://schemas.microsoft.com/office/powerpoint/2010/main" xmlns="" val="149176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5DAA6-34A0-403B-91A7-E04407438DC0}" type="datetimeFigureOut">
              <a:rPr lang="en-GB" smtClean="0"/>
              <a:pPr/>
              <a:t>29/09/2015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35E9B-DEFB-4723-A23F-C7752CEAA236}" type="slidenum">
              <a:rPr lang="en-GB" smtClean="0"/>
              <a:pPr/>
              <a:t>‹#›</a:t>
            </a:fld>
            <a:endParaRPr lang="en-GB"/>
          </a:p>
        </p:txBody>
      </p:sp>
    </p:spTree>
    <p:extLst>
      <p:ext uri="{BB962C8B-B14F-4D97-AF65-F5344CB8AC3E}">
        <p14:creationId xmlns:p14="http://schemas.microsoft.com/office/powerpoint/2010/main" xmlns="" val="1020100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5DAA6-34A0-403B-91A7-E04407438DC0}" type="datetimeFigureOut">
              <a:rPr lang="en-GB" smtClean="0"/>
              <a:pPr/>
              <a:t>29/09/2015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35E9B-DEFB-4723-A23F-C7752CEAA236}" type="slidenum">
              <a:rPr lang="en-GB" smtClean="0"/>
              <a:pPr/>
              <a:t>‹#›</a:t>
            </a:fld>
            <a:endParaRPr lang="en-GB"/>
          </a:p>
        </p:txBody>
      </p:sp>
    </p:spTree>
    <p:extLst>
      <p:ext uri="{BB962C8B-B14F-4D97-AF65-F5344CB8AC3E}">
        <p14:creationId xmlns:p14="http://schemas.microsoft.com/office/powerpoint/2010/main" xmlns="" val="8033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5DAA6-34A0-403B-91A7-E04407438DC0}" type="datetimeFigureOut">
              <a:rPr lang="en-GB" smtClean="0"/>
              <a:pPr/>
              <a:t>29/09/2015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35E9B-DEFB-4723-A23F-C7752CEAA236}" type="slidenum">
              <a:rPr lang="en-GB" smtClean="0"/>
              <a:pPr/>
              <a:t>‹#›</a:t>
            </a:fld>
            <a:endParaRPr lang="en-GB"/>
          </a:p>
        </p:txBody>
      </p:sp>
    </p:spTree>
    <p:extLst>
      <p:ext uri="{BB962C8B-B14F-4D97-AF65-F5344CB8AC3E}">
        <p14:creationId xmlns:p14="http://schemas.microsoft.com/office/powerpoint/2010/main" xmlns="" val="332610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english.law.uj.edu.pl/"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english.law@uj.edu.p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14"/>
            <a:ext cx="12192000" cy="6854572"/>
          </a:xfrm>
          <a:prstGeom prst="rect">
            <a:avLst/>
          </a:prstGeom>
        </p:spPr>
      </p:pic>
      <p:sp>
        <p:nvSpPr>
          <p:cNvPr id="2" name="Rectangle 1"/>
          <p:cNvSpPr/>
          <p:nvPr/>
        </p:nvSpPr>
        <p:spPr>
          <a:xfrm>
            <a:off x="3788230" y="1535821"/>
            <a:ext cx="8142514" cy="523220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smtClean="0">
                <a:ln>
                  <a:noFill/>
                </a:ln>
                <a:solidFill>
                  <a:srgbClr val="C00000"/>
                </a:solidFill>
                <a:effectLst/>
                <a:uLnTx/>
                <a:uFillTx/>
              </a:rPr>
              <a:t>Then come and study at the British Law Centre at</a:t>
            </a:r>
          </a:p>
          <a:p>
            <a:pPr marL="0" marR="0" lvl="0" indent="0" algn="ctr" defTabSz="914400" eaLnBrk="1" fontAlgn="auto" latinLnBrk="0" hangingPunct="1">
              <a:lnSpc>
                <a:spcPct val="100000"/>
              </a:lnSpc>
              <a:spcBef>
                <a:spcPts val="0"/>
              </a:spcBef>
              <a:spcAft>
                <a:spcPts val="0"/>
              </a:spcAft>
              <a:buClrTx/>
              <a:buSzTx/>
              <a:buFontTx/>
              <a:buNone/>
              <a:tabLst/>
              <a:defRPr/>
            </a:pPr>
            <a:r>
              <a:rPr lang="en-GB" sz="5400" b="1" kern="0" dirty="0" smtClean="0">
                <a:solidFill>
                  <a:srgbClr val="C00000"/>
                </a:solidFill>
              </a:rPr>
              <a:t>JU Faculty of Law and Administration</a:t>
            </a:r>
            <a:endParaRPr kumimoji="0" lang="en-GB" sz="5400" b="1" i="0" u="none" strike="noStrike" kern="0" cap="none" spc="0" normalizeH="0" baseline="0" noProof="0" dirty="0" smtClean="0">
              <a:ln>
                <a:noFill/>
              </a:ln>
              <a:solidFill>
                <a:srgbClr val="C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smtClean="0">
              <a:ln>
                <a:noFill/>
              </a:ln>
              <a:solidFill>
                <a:srgbClr val="C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smtClean="0">
              <a:ln>
                <a:noFill/>
              </a:ln>
              <a:solidFill>
                <a:srgbClr val="C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smtClean="0">
              <a:ln>
                <a:noFill/>
              </a:ln>
              <a:solidFill>
                <a:srgbClr val="C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2000" b="1" kern="0" dirty="0">
              <a:solidFill>
                <a:srgbClr val="C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smtClean="0">
              <a:ln>
                <a:noFill/>
              </a:ln>
              <a:solidFill>
                <a:srgbClr val="C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chemeClr val="accent5">
                  <a:lumMod val="75000"/>
                </a:schemeClr>
              </a:solidFill>
              <a:effectLst/>
              <a:uLnTx/>
              <a:uFillTx/>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95242"/>
            <a:ext cx="3000600" cy="4791529"/>
          </a:xfrm>
          <a:prstGeom prst="rect">
            <a:avLst/>
          </a:prstGeom>
          <a:solidFill>
            <a:srgbClr val="FF0000"/>
          </a:solidFill>
          <a:ln>
            <a:noFill/>
          </a:ln>
          <a:effectLst/>
        </p:spPr>
      </p:pic>
      <p:sp>
        <p:nvSpPr>
          <p:cNvPr id="5" name="Rectangle 4"/>
          <p:cNvSpPr/>
          <p:nvPr/>
        </p:nvSpPr>
        <p:spPr>
          <a:xfrm>
            <a:off x="0" y="1582341"/>
            <a:ext cx="3000600" cy="4247317"/>
          </a:xfrm>
          <a:prstGeom prst="rect">
            <a:avLst/>
          </a:prstGeom>
        </p:spPr>
        <p:txBody>
          <a:bodyPr wrap="square">
            <a:spAutoFit/>
          </a:bodyPr>
          <a:lstStyle/>
          <a:p>
            <a:r>
              <a:rPr lang="en-GB" dirty="0">
                <a:solidFill>
                  <a:schemeClr val="bg1"/>
                </a:solidFill>
              </a:rPr>
              <a:t>Are you fluent in English</a:t>
            </a:r>
          </a:p>
          <a:p>
            <a:r>
              <a:rPr lang="en-GB" dirty="0">
                <a:solidFill>
                  <a:schemeClr val="bg1"/>
                </a:solidFill>
              </a:rPr>
              <a:t>but want to improve </a:t>
            </a:r>
          </a:p>
          <a:p>
            <a:r>
              <a:rPr lang="en-GB" dirty="0">
                <a:solidFill>
                  <a:schemeClr val="bg1"/>
                </a:solidFill>
              </a:rPr>
              <a:t>your English legal language? </a:t>
            </a:r>
          </a:p>
          <a:p>
            <a:endParaRPr lang="en-GB" dirty="0">
              <a:solidFill>
                <a:schemeClr val="bg1"/>
              </a:solidFill>
            </a:endParaRPr>
          </a:p>
          <a:p>
            <a:endParaRPr lang="en-GB" dirty="0">
              <a:solidFill>
                <a:schemeClr val="bg1"/>
              </a:solidFill>
            </a:endParaRPr>
          </a:p>
          <a:p>
            <a:r>
              <a:rPr lang="en-GB" dirty="0">
                <a:solidFill>
                  <a:schemeClr val="bg1"/>
                </a:solidFill>
              </a:rPr>
              <a:t>Do you want to find out more about the common law and how common lawyers think? </a:t>
            </a:r>
          </a:p>
          <a:p>
            <a:endParaRPr lang="en-GB" dirty="0">
              <a:solidFill>
                <a:schemeClr val="bg1"/>
              </a:solidFill>
            </a:endParaRPr>
          </a:p>
          <a:p>
            <a:r>
              <a:rPr lang="en-GB" dirty="0">
                <a:solidFill>
                  <a:schemeClr val="bg1"/>
                </a:solidFill>
              </a:rPr>
              <a:t>And how judges create law?  </a:t>
            </a:r>
          </a:p>
          <a:p>
            <a:endParaRPr lang="en-GB" dirty="0">
              <a:solidFill>
                <a:schemeClr val="bg1"/>
              </a:solidFill>
            </a:endParaRPr>
          </a:p>
          <a:p>
            <a:endParaRPr lang="en-GB" dirty="0">
              <a:solidFill>
                <a:schemeClr val="bg1"/>
              </a:solidFill>
            </a:endParaRPr>
          </a:p>
          <a:p>
            <a:r>
              <a:rPr lang="en-GB" dirty="0">
                <a:solidFill>
                  <a:schemeClr val="bg1"/>
                </a:solidFill>
              </a:rPr>
              <a:t>Interested in EU law and want to see the common law perspective? </a:t>
            </a: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59094" y="4518992"/>
            <a:ext cx="1771650" cy="13287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62002053"/>
      </p:ext>
    </p:extLst>
  </p:cSld>
  <p:clrMapOvr>
    <a:masterClrMapping/>
  </p:clrMapOvr>
  <p:transition spd="slow" advTm="1968">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714"/>
            <a:ext cx="12192000" cy="6854572"/>
          </a:xfrm>
          <a:prstGeom prst="rect">
            <a:avLst/>
          </a:prstGeom>
        </p:spPr>
      </p:pic>
      <p:sp>
        <p:nvSpPr>
          <p:cNvPr id="2" name="Rectangle 1"/>
          <p:cNvSpPr/>
          <p:nvPr/>
        </p:nvSpPr>
        <p:spPr>
          <a:xfrm>
            <a:off x="3788230" y="1535821"/>
            <a:ext cx="8142514" cy="492442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smtClean="0">
                <a:ln>
                  <a:noFill/>
                </a:ln>
                <a:solidFill>
                  <a:srgbClr val="C00000"/>
                </a:solidFill>
                <a:effectLst/>
                <a:uLnTx/>
                <a:uFillTx/>
              </a:rPr>
              <a:t>Come and study at the British Law Centre at </a:t>
            </a:r>
          </a:p>
          <a:p>
            <a:pPr marL="0" marR="0" lvl="0" indent="0" algn="ctr" defTabSz="914400" eaLnBrk="1" fontAlgn="auto" latinLnBrk="0" hangingPunct="1">
              <a:lnSpc>
                <a:spcPct val="100000"/>
              </a:lnSpc>
              <a:spcBef>
                <a:spcPts val="0"/>
              </a:spcBef>
              <a:spcAft>
                <a:spcPts val="0"/>
              </a:spcAft>
              <a:buClrTx/>
              <a:buSzTx/>
              <a:buFontTx/>
              <a:buNone/>
              <a:tabLst/>
              <a:defRPr/>
            </a:pPr>
            <a:r>
              <a:rPr lang="en-GB" sz="5400" b="1" kern="0" dirty="0" smtClean="0">
                <a:solidFill>
                  <a:srgbClr val="C00000"/>
                </a:solidFill>
              </a:rPr>
              <a:t>JU Faculty of Law and Administration</a:t>
            </a:r>
            <a:endParaRPr kumimoji="0" lang="en-GB" sz="5400" b="1" i="0" u="none" strike="noStrike" kern="0" cap="none" spc="0" normalizeH="0" baseline="0" noProof="0" dirty="0" smtClean="0">
              <a:ln>
                <a:noFill/>
              </a:ln>
              <a:solidFill>
                <a:srgbClr val="C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smtClean="0">
              <a:ln>
                <a:noFill/>
              </a:ln>
              <a:solidFill>
                <a:srgbClr val="C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smtClean="0">
              <a:ln>
                <a:noFill/>
              </a:ln>
              <a:solidFill>
                <a:srgbClr val="C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smtClean="0">
              <a:ln>
                <a:noFill/>
              </a:ln>
              <a:solidFill>
                <a:srgbClr val="C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2000" b="1" kern="0" dirty="0">
              <a:solidFill>
                <a:srgbClr val="C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smtClean="0">
              <a:ln>
                <a:noFill/>
              </a:ln>
              <a:solidFill>
                <a:srgbClr val="C00000"/>
              </a:solidFill>
              <a:effectLst/>
              <a:uLnTx/>
              <a:uFillTx/>
            </a:endParaRPr>
          </a:p>
        </p:txBody>
      </p:sp>
      <p:sp>
        <p:nvSpPr>
          <p:cNvPr id="7" name="Text Box 13"/>
          <p:cNvSpPr txBox="1">
            <a:spLocks noChangeArrowheads="1"/>
          </p:cNvSpPr>
          <p:nvPr/>
        </p:nvSpPr>
        <p:spPr bwMode="auto">
          <a:xfrm>
            <a:off x="203330" y="1515764"/>
            <a:ext cx="3584900" cy="4992145"/>
          </a:xfrm>
          <a:prstGeom prst="rect">
            <a:avLst/>
          </a:prstGeom>
          <a:noFill/>
          <a:ln>
            <a:noFill/>
          </a:ln>
          <a:effectLst/>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endParaRPr lang="en-US" b="1" dirty="0" smtClean="0">
              <a:solidFill>
                <a:srgbClr val="000000"/>
              </a:solidFill>
              <a:latin typeface="Arial" pitchFamily="34" charset="0"/>
              <a:cs typeface="Arial" pitchFamily="34" charset="0"/>
            </a:endParaRPr>
          </a:p>
          <a:p>
            <a:pPr algn="ctr" fontAlgn="base">
              <a:spcBef>
                <a:spcPct val="0"/>
              </a:spcBef>
              <a:spcAft>
                <a:spcPct val="0"/>
              </a:spcAft>
            </a:pPr>
            <a:r>
              <a:rPr lang="en-US" sz="2000" b="1" u="sng" dirty="0" smtClean="0">
                <a:solidFill>
                  <a:schemeClr val="accent5">
                    <a:lumMod val="75000"/>
                  </a:schemeClr>
                </a:solidFill>
                <a:latin typeface="Arial" pitchFamily="34" charset="0"/>
                <a:cs typeface="Arial" pitchFamily="34" charset="0"/>
              </a:rPr>
              <a:t>The Graduate Diploma in English and European Union law is open to all lawyers, linguists and graduate  who have an interest in learning more of the common law system and English and European Union law </a:t>
            </a:r>
          </a:p>
          <a:p>
            <a:pPr algn="ctr" fontAlgn="base">
              <a:spcBef>
                <a:spcPct val="0"/>
              </a:spcBef>
              <a:spcAft>
                <a:spcPct val="0"/>
              </a:spcAft>
            </a:pPr>
            <a:r>
              <a:rPr lang="en-US" sz="2000" b="1" u="sng" dirty="0" smtClean="0">
                <a:solidFill>
                  <a:schemeClr val="accent5">
                    <a:lumMod val="75000"/>
                  </a:schemeClr>
                </a:solidFill>
                <a:latin typeface="Arial" pitchFamily="34" charset="0"/>
                <a:cs typeface="Arial" pitchFamily="34" charset="0"/>
              </a:rPr>
              <a:t>And</a:t>
            </a:r>
          </a:p>
          <a:p>
            <a:pPr algn="ctr" fontAlgn="base">
              <a:spcBef>
                <a:spcPct val="0"/>
              </a:spcBef>
              <a:spcAft>
                <a:spcPct val="0"/>
              </a:spcAft>
            </a:pPr>
            <a:r>
              <a:rPr lang="en-US" sz="2000" b="1" u="sng" dirty="0" smtClean="0">
                <a:solidFill>
                  <a:schemeClr val="accent5">
                    <a:lumMod val="75000"/>
                  </a:schemeClr>
                </a:solidFill>
                <a:latin typeface="Arial" pitchFamily="34" charset="0"/>
                <a:cs typeface="Arial" pitchFamily="34" charset="0"/>
              </a:rPr>
              <a:t> who wish to learn more of the legal skills central to the training of the English common lawyer.</a:t>
            </a:r>
          </a:p>
          <a:p>
            <a:pPr algn="ctr" fontAlgn="base">
              <a:spcBef>
                <a:spcPct val="0"/>
              </a:spcBef>
              <a:spcAft>
                <a:spcPct val="0"/>
              </a:spcAft>
            </a:pPr>
            <a:endParaRPr lang="en-US" sz="2000" b="1" dirty="0">
              <a:solidFill>
                <a:srgbClr val="C00000"/>
              </a:solidFill>
              <a:latin typeface="Arial" pitchFamily="34" charset="0"/>
              <a:cs typeface="Arial" pitchFamily="34" charset="0"/>
            </a:endParaRPr>
          </a:p>
        </p:txBody>
      </p:sp>
      <p:sp>
        <p:nvSpPr>
          <p:cNvPr id="3" name="Flowchart: Delay 2"/>
          <p:cNvSpPr/>
          <p:nvPr/>
        </p:nvSpPr>
        <p:spPr>
          <a:xfrm>
            <a:off x="0" y="1535821"/>
            <a:ext cx="4476750" cy="4598279"/>
          </a:xfrm>
          <a:prstGeom prst="flowChartDelay">
            <a:avLst/>
          </a:prstGeom>
          <a:noFill/>
          <a:ln w="38100">
            <a:solidFill>
              <a:srgbClr val="C00000"/>
            </a:solidFill>
            <a:prstDash val="sysDot"/>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62269" y="4805363"/>
            <a:ext cx="1768475" cy="1328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72939224"/>
      </p:ext>
    </p:extLst>
  </p:cSld>
  <p:clrMapOvr>
    <a:masterClrMapping/>
  </p:clrMapOvr>
  <p:transition spd="slow" advTm="8425">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750"/>
                                        <p:tgtEl>
                                          <p:spTgt spid="7">
                                            <p:txEl>
                                              <p:pRg st="1" end="1"/>
                                            </p:txEl>
                                          </p:spTgt>
                                        </p:tgtEl>
                                      </p:cBhvr>
                                    </p:animEffect>
                                    <p:anim calcmode="lin" valueType="num">
                                      <p:cBhvr>
                                        <p:cTn id="8" dur="1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750"/>
                                        <p:tgtEl>
                                          <p:spTgt spid="7">
                                            <p:txEl>
                                              <p:pRg st="2" end="2"/>
                                            </p:txEl>
                                          </p:spTgt>
                                        </p:tgtEl>
                                      </p:cBhvr>
                                    </p:animEffect>
                                    <p:anim calcmode="lin" valueType="num">
                                      <p:cBhvr>
                                        <p:cTn id="15" dur="1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750"/>
                                        <p:tgtEl>
                                          <p:spTgt spid="7">
                                            <p:txEl>
                                              <p:pRg st="3" end="3"/>
                                            </p:txEl>
                                          </p:spTgt>
                                        </p:tgtEl>
                                      </p:cBhvr>
                                    </p:animEffect>
                                    <p:anim calcmode="lin" valueType="num">
                                      <p:cBhvr>
                                        <p:cTn id="22" dur="1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75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14"/>
            <a:ext cx="12192000" cy="6854572"/>
          </a:xfrm>
          <a:prstGeom prst="rect">
            <a:avLst/>
          </a:prstGeom>
        </p:spPr>
      </p:pic>
      <p:sp>
        <p:nvSpPr>
          <p:cNvPr id="2" name="Rectangle 1"/>
          <p:cNvSpPr/>
          <p:nvPr/>
        </p:nvSpPr>
        <p:spPr>
          <a:xfrm>
            <a:off x="3788230" y="1535821"/>
            <a:ext cx="8142514" cy="464742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smtClean="0">
                <a:ln>
                  <a:noFill/>
                </a:ln>
                <a:solidFill>
                  <a:srgbClr val="C00000"/>
                </a:solidFill>
                <a:effectLst/>
                <a:uLnTx/>
                <a:uFillTx/>
              </a:rPr>
              <a:t>Then come and study at the British Law Centre at</a:t>
            </a:r>
          </a:p>
          <a:p>
            <a:pPr marL="0" marR="0" lvl="0" indent="0" algn="ctr" defTabSz="914400" eaLnBrk="1" fontAlgn="auto" latinLnBrk="0" hangingPunct="1">
              <a:lnSpc>
                <a:spcPct val="100000"/>
              </a:lnSpc>
              <a:spcBef>
                <a:spcPts val="0"/>
              </a:spcBef>
              <a:spcAft>
                <a:spcPts val="0"/>
              </a:spcAft>
              <a:buClrTx/>
              <a:buSzTx/>
              <a:buFontTx/>
              <a:buNone/>
              <a:tabLst/>
              <a:defRPr/>
            </a:pPr>
            <a:r>
              <a:rPr lang="en-GB" sz="5400" b="1" kern="0" dirty="0" smtClean="0">
                <a:solidFill>
                  <a:srgbClr val="C00000"/>
                </a:solidFill>
              </a:rPr>
              <a:t>JU Faculty of Law and </a:t>
            </a:r>
            <a:r>
              <a:rPr lang="en-GB" sz="5400" b="1" kern="0" dirty="0" err="1" smtClean="0">
                <a:solidFill>
                  <a:srgbClr val="C00000"/>
                </a:solidFill>
              </a:rPr>
              <a:t>Adminstration</a:t>
            </a:r>
            <a:endParaRPr kumimoji="0" lang="en-GB" sz="5400" b="1" i="0" u="none" strike="noStrike" kern="0" cap="none" spc="0" normalizeH="0" baseline="0" noProof="0" dirty="0" smtClean="0">
              <a:ln>
                <a:noFill/>
              </a:ln>
              <a:solidFill>
                <a:srgbClr val="C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smtClean="0">
              <a:ln>
                <a:noFill/>
              </a:ln>
              <a:solidFill>
                <a:srgbClr val="C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2000" b="1" kern="0" dirty="0">
              <a:solidFill>
                <a:srgbClr val="C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3200" b="1" kern="0" dirty="0" smtClean="0">
                <a:solidFill>
                  <a:srgbClr val="C00000"/>
                </a:solidFill>
              </a:rPr>
              <a:t>apply to </a:t>
            </a:r>
            <a:r>
              <a:rPr lang="en-GB" sz="4000" b="1" u="sng" kern="0" dirty="0" smtClean="0">
                <a:solidFill>
                  <a:srgbClr val="C00000"/>
                </a:solidFill>
              </a:rPr>
              <a:t>b</a:t>
            </a:r>
            <a:r>
              <a:rPr lang="en-GB" sz="4000" b="1" u="sng" kern="0" noProof="0" dirty="0" err="1" smtClean="0">
                <a:solidFill>
                  <a:srgbClr val="C00000"/>
                </a:solidFill>
              </a:rPr>
              <a:t>ritishlawcentre</a:t>
            </a:r>
            <a:r>
              <a:rPr lang="en-GB" sz="4000" b="1" u="sng" kern="0" dirty="0" smtClean="0">
                <a:solidFill>
                  <a:srgbClr val="C00000"/>
                </a:solidFill>
              </a:rPr>
              <a:t>.co.uk</a:t>
            </a:r>
            <a:endParaRPr kumimoji="0" lang="en-GB" sz="4000" b="1" i="0" u="sng" strike="noStrike" kern="0" cap="none" spc="0" normalizeH="0" baseline="0" noProof="0" dirty="0">
              <a:ln>
                <a:noFill/>
              </a:ln>
              <a:solidFill>
                <a:srgbClr val="C00000"/>
              </a:solidFill>
              <a:effectLst/>
              <a:uLnTx/>
              <a:uFillTx/>
            </a:endParaRPr>
          </a:p>
        </p:txBody>
      </p:sp>
      <p:sp>
        <p:nvSpPr>
          <p:cNvPr id="7" name="Text Box 13"/>
          <p:cNvSpPr txBox="1">
            <a:spLocks noChangeArrowheads="1"/>
          </p:cNvSpPr>
          <p:nvPr/>
        </p:nvSpPr>
        <p:spPr bwMode="auto">
          <a:xfrm>
            <a:off x="400050" y="1338887"/>
            <a:ext cx="3584900" cy="4992145"/>
          </a:xfrm>
          <a:prstGeom prst="rect">
            <a:avLst/>
          </a:prstGeom>
          <a:noFill/>
          <a:ln>
            <a:noFill/>
          </a:ln>
          <a:effectLst/>
          <a:scene3d>
            <a:camera prst="obliqueTopLeft"/>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endParaRPr lang="en-US" b="1" dirty="0" smtClean="0">
              <a:solidFill>
                <a:srgbClr val="000000"/>
              </a:solidFill>
              <a:latin typeface="Arial" pitchFamily="34" charset="0"/>
              <a:cs typeface="Arial" pitchFamily="34" charset="0"/>
            </a:endParaRPr>
          </a:p>
          <a:p>
            <a:pPr algn="ctr" fontAlgn="base">
              <a:spcBef>
                <a:spcPct val="0"/>
              </a:spcBef>
              <a:spcAft>
                <a:spcPct val="0"/>
              </a:spcAft>
            </a:pPr>
            <a:endParaRPr lang="en-US" b="1" dirty="0" smtClean="0">
              <a:solidFill>
                <a:srgbClr val="000000"/>
              </a:solidFill>
              <a:latin typeface="Arial" pitchFamily="34" charset="0"/>
              <a:cs typeface="Arial" pitchFamily="34" charset="0"/>
            </a:endParaRPr>
          </a:p>
          <a:p>
            <a:pPr algn="ctr" fontAlgn="base">
              <a:spcBef>
                <a:spcPct val="0"/>
              </a:spcBef>
              <a:spcAft>
                <a:spcPct val="0"/>
              </a:spcAft>
            </a:pPr>
            <a:r>
              <a:rPr lang="en-US" b="1" dirty="0" smtClean="0">
                <a:solidFill>
                  <a:srgbClr val="000000"/>
                </a:solidFill>
                <a:latin typeface="Arial" pitchFamily="34" charset="0"/>
                <a:cs typeface="Arial" pitchFamily="34" charset="0"/>
              </a:rPr>
              <a:t>For more information </a:t>
            </a:r>
          </a:p>
          <a:p>
            <a:pPr algn="ctr" fontAlgn="base">
              <a:spcBef>
                <a:spcPct val="0"/>
              </a:spcBef>
              <a:spcAft>
                <a:spcPct val="0"/>
              </a:spcAft>
            </a:pPr>
            <a:endParaRPr lang="en-US" b="1" dirty="0" smtClean="0">
              <a:solidFill>
                <a:srgbClr val="000000"/>
              </a:solidFill>
              <a:latin typeface="Arial" pitchFamily="34" charset="0"/>
              <a:cs typeface="Arial" pitchFamily="34" charset="0"/>
            </a:endParaRPr>
          </a:p>
          <a:p>
            <a:pPr algn="ctr" fontAlgn="base">
              <a:spcBef>
                <a:spcPct val="0"/>
              </a:spcBef>
              <a:spcAft>
                <a:spcPct val="0"/>
              </a:spcAft>
            </a:pPr>
            <a:r>
              <a:rPr lang="en-US" b="1" dirty="0" smtClean="0">
                <a:solidFill>
                  <a:srgbClr val="000000"/>
                </a:solidFill>
                <a:latin typeface="Arial" pitchFamily="34" charset="0"/>
                <a:cs typeface="Arial" pitchFamily="34" charset="0"/>
                <a:hlinkClick r:id="rId3"/>
              </a:rPr>
              <a:t>http://www.english.law.uj.edu.pl</a:t>
            </a:r>
            <a:endParaRPr lang="en-US" b="1" dirty="0" smtClean="0">
              <a:solidFill>
                <a:srgbClr val="000000"/>
              </a:solidFill>
              <a:latin typeface="Arial" pitchFamily="34" charset="0"/>
              <a:cs typeface="Arial" pitchFamily="34" charset="0"/>
            </a:endParaRPr>
          </a:p>
          <a:p>
            <a:pPr algn="ctr" fontAlgn="base">
              <a:spcBef>
                <a:spcPct val="0"/>
              </a:spcBef>
              <a:spcAft>
                <a:spcPct val="0"/>
              </a:spcAft>
            </a:pPr>
            <a:endParaRPr lang="en-US" sz="2000" b="1" dirty="0" smtClean="0">
              <a:solidFill>
                <a:srgbClr val="000000"/>
              </a:solidFill>
              <a:latin typeface="Arial" pitchFamily="34" charset="0"/>
              <a:cs typeface="Arial" pitchFamily="34" charset="0"/>
            </a:endParaRPr>
          </a:p>
          <a:p>
            <a:pPr algn="ctr" fontAlgn="base">
              <a:spcBef>
                <a:spcPct val="0"/>
              </a:spcBef>
              <a:spcAft>
                <a:spcPct val="0"/>
              </a:spcAft>
            </a:pPr>
            <a:r>
              <a:rPr lang="en-GB" sz="2000" dirty="0"/>
              <a:t>CENTER FOR THE COORDINATION </a:t>
            </a:r>
            <a:br>
              <a:rPr lang="en-GB" sz="2000" dirty="0"/>
            </a:br>
            <a:r>
              <a:rPr lang="en-GB" sz="2000" dirty="0"/>
              <a:t>OF FOREIGN LAW SCHOOLS</a:t>
            </a:r>
            <a:br>
              <a:rPr lang="en-GB" sz="2000" dirty="0"/>
            </a:br>
            <a:r>
              <a:rPr lang="en-GB" sz="2000" dirty="0"/>
              <a:t>12 </a:t>
            </a:r>
            <a:r>
              <a:rPr lang="en-GB" sz="2000" dirty="0" err="1"/>
              <a:t>Bracka</a:t>
            </a:r>
            <a:r>
              <a:rPr lang="en-GB" sz="2000" dirty="0"/>
              <a:t> STREET</a:t>
            </a:r>
            <a:br>
              <a:rPr lang="en-GB" sz="2000" dirty="0"/>
            </a:br>
            <a:r>
              <a:rPr lang="en-GB" sz="2000" dirty="0"/>
              <a:t>31-005 </a:t>
            </a:r>
            <a:r>
              <a:rPr lang="en-GB" sz="2000" dirty="0" err="1"/>
              <a:t>Kraków</a:t>
            </a:r>
            <a:r>
              <a:rPr lang="en-GB" sz="2000" dirty="0"/>
              <a:t/>
            </a:r>
            <a:br>
              <a:rPr lang="en-GB" sz="2000" dirty="0"/>
            </a:br>
            <a:r>
              <a:rPr lang="en-GB" sz="2000" dirty="0"/>
              <a:t>Tel: (+48) 124220908 </a:t>
            </a:r>
            <a:br>
              <a:rPr lang="en-GB" sz="2000" dirty="0"/>
            </a:br>
            <a:r>
              <a:rPr lang="en-GB" sz="2000" dirty="0"/>
              <a:t>mail: </a:t>
            </a:r>
            <a:r>
              <a:rPr lang="en-GB" sz="2000" u="sng" dirty="0">
                <a:hlinkClick r:id="rId4"/>
              </a:rPr>
              <a:t>english.law@uj.edu.pl</a:t>
            </a:r>
            <a:endParaRPr lang="en-US" sz="2000" b="1" dirty="0" smtClean="0">
              <a:solidFill>
                <a:srgbClr val="000000"/>
              </a:solidFill>
              <a:latin typeface="Arial" pitchFamily="34" charset="0"/>
              <a:cs typeface="Arial" pitchFamily="34" charset="0"/>
            </a:endParaRPr>
          </a:p>
          <a:p>
            <a:pPr algn="ctr" fontAlgn="base">
              <a:spcBef>
                <a:spcPct val="0"/>
              </a:spcBef>
              <a:spcAft>
                <a:spcPct val="0"/>
              </a:spcAft>
            </a:pPr>
            <a:endParaRPr lang="en-US" sz="2000" b="1" dirty="0" smtClean="0">
              <a:solidFill>
                <a:srgbClr val="000000"/>
              </a:solidFill>
              <a:latin typeface="Arial" pitchFamily="34" charset="0"/>
              <a:cs typeface="Arial" pitchFamily="34" charset="0"/>
            </a:endParaRPr>
          </a:p>
          <a:p>
            <a:pPr algn="ctr" fontAlgn="base">
              <a:spcBef>
                <a:spcPct val="0"/>
              </a:spcBef>
              <a:spcAft>
                <a:spcPct val="0"/>
              </a:spcAft>
            </a:pPr>
            <a:endParaRPr lang="en-US" sz="2000" b="1" dirty="0" smtClean="0">
              <a:solidFill>
                <a:srgbClr val="000000"/>
              </a:solidFill>
              <a:latin typeface="Arial" pitchFamily="34" charset="0"/>
              <a:cs typeface="Arial" pitchFamily="34" charset="0"/>
            </a:endParaRPr>
          </a:p>
          <a:p>
            <a:pPr algn="ctr" fontAlgn="base">
              <a:spcBef>
                <a:spcPct val="0"/>
              </a:spcBef>
              <a:spcAft>
                <a:spcPct val="0"/>
              </a:spcAft>
            </a:pPr>
            <a:endParaRPr lang="en-US" sz="2000" b="1" dirty="0" smtClean="0">
              <a:solidFill>
                <a:srgbClr val="000000"/>
              </a:solidFill>
              <a:latin typeface="Arial" pitchFamily="34" charset="0"/>
              <a:cs typeface="Arial" pitchFamily="34" charset="0"/>
            </a:endParaRPr>
          </a:p>
          <a:p>
            <a:pPr algn="ctr" fontAlgn="base">
              <a:spcBef>
                <a:spcPct val="0"/>
              </a:spcBef>
              <a:spcAft>
                <a:spcPct val="0"/>
              </a:spcAft>
            </a:pPr>
            <a:endParaRPr lang="en-US" sz="2000" b="1" dirty="0">
              <a:solidFill>
                <a:srgbClr val="C00000"/>
              </a:solidFill>
              <a:latin typeface="Arial" pitchFamily="34" charset="0"/>
              <a:cs typeface="Arial" pitchFamily="34" charset="0"/>
            </a:endParaRPr>
          </a:p>
        </p:txBody>
      </p:sp>
      <p:sp>
        <p:nvSpPr>
          <p:cNvPr id="3" name="Flowchart: Delay 2"/>
          <p:cNvSpPr/>
          <p:nvPr/>
        </p:nvSpPr>
        <p:spPr>
          <a:xfrm>
            <a:off x="400050" y="1535821"/>
            <a:ext cx="4076700" cy="4598279"/>
          </a:xfrm>
          <a:prstGeom prst="flowChartDelay">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62269" y="4311650"/>
            <a:ext cx="1768475" cy="1328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65062587"/>
      </p:ext>
    </p:extLst>
  </p:cSld>
  <p:clrMapOvr>
    <a:masterClrMapping/>
  </p:clrMapOvr>
  <p:transition spd="slow" advTm="822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withEffect">
                                  <p:stCondLst>
                                    <p:cond delay="0"/>
                                  </p:stCondLst>
                                  <p:iterate type="lt">
                                    <p:tmPct val="10000"/>
                                  </p:iterate>
                                  <p:childTnLst>
                                    <p:anim calcmode="discrete" valueType="str">
                                      <p:cBhvr>
                                        <p:cTn id="6" dur="2000" fill="hold"/>
                                        <p:tgtEl>
                                          <p:spTgt spid="2">
                                            <p:txEl>
                                              <p:pRg st="4" end="4"/>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714"/>
            <a:ext cx="12192000" cy="6854572"/>
          </a:xfrm>
          <a:prstGeom prst="rect">
            <a:avLst/>
          </a:prstGeom>
        </p:spPr>
      </p:pic>
      <p:sp>
        <p:nvSpPr>
          <p:cNvPr id="2" name="Rectangle 1"/>
          <p:cNvSpPr/>
          <p:nvPr/>
        </p:nvSpPr>
        <p:spPr>
          <a:xfrm>
            <a:off x="3788230" y="1535821"/>
            <a:ext cx="8142514" cy="4832092"/>
          </a:xfrm>
          <a:prstGeom prst="rect">
            <a:avLst/>
          </a:prstGeom>
          <a:noFill/>
        </p:spPr>
        <p:txBody>
          <a:bodyPr wrap="square">
            <a:spAutoFit/>
          </a:bodyPr>
          <a:lstStyle/>
          <a:p>
            <a:pPr lvl="0" algn="ctr" fontAlgn="base">
              <a:spcBef>
                <a:spcPct val="0"/>
              </a:spcBef>
              <a:spcAft>
                <a:spcPct val="0"/>
              </a:spcAft>
            </a:pPr>
            <a:r>
              <a:rPr lang="en-US" sz="2800" b="1" dirty="0" smtClean="0">
                <a:solidFill>
                  <a:schemeClr val="accent5">
                    <a:lumMod val="75000"/>
                  </a:schemeClr>
                </a:solidFill>
                <a:latin typeface="Arial" pitchFamily="34" charset="0"/>
                <a:cs typeface="Arial" pitchFamily="34" charset="0"/>
              </a:rPr>
              <a:t>Come and find out more about us</a:t>
            </a:r>
          </a:p>
          <a:p>
            <a:pPr lvl="0" algn="ctr" fontAlgn="base">
              <a:spcBef>
                <a:spcPct val="0"/>
              </a:spcBef>
              <a:spcAft>
                <a:spcPct val="0"/>
              </a:spcAft>
            </a:pPr>
            <a:r>
              <a:rPr lang="en-US" sz="3600" b="1" dirty="0" smtClean="0">
                <a:solidFill>
                  <a:srgbClr val="C00000"/>
                </a:solidFill>
                <a:latin typeface="Arial" pitchFamily="34" charset="0"/>
                <a:cs typeface="Arial" pitchFamily="34" charset="0"/>
              </a:rPr>
              <a:t>GUEST </a:t>
            </a:r>
            <a:r>
              <a:rPr lang="en-US" sz="3600" b="1" dirty="0">
                <a:solidFill>
                  <a:srgbClr val="C00000"/>
                </a:solidFill>
                <a:latin typeface="Arial" pitchFamily="34" charset="0"/>
                <a:cs typeface="Arial" pitchFamily="34" charset="0"/>
              </a:rPr>
              <a:t>LECTURE </a:t>
            </a:r>
          </a:p>
          <a:p>
            <a:pPr lvl="0" algn="ctr" fontAlgn="base">
              <a:spcBef>
                <a:spcPct val="0"/>
              </a:spcBef>
              <a:spcAft>
                <a:spcPct val="0"/>
              </a:spcAft>
            </a:pPr>
            <a:r>
              <a:rPr lang="en-US" sz="3200" b="1" dirty="0">
                <a:solidFill>
                  <a:srgbClr val="C00000"/>
                </a:solidFill>
                <a:latin typeface="Arial" pitchFamily="34" charset="0"/>
                <a:cs typeface="Arial" pitchFamily="34" charset="0"/>
              </a:rPr>
              <a:t>Denise Ashmore </a:t>
            </a:r>
          </a:p>
          <a:p>
            <a:pPr lvl="0" algn="ctr" fontAlgn="base">
              <a:spcBef>
                <a:spcPct val="0"/>
              </a:spcBef>
              <a:spcAft>
                <a:spcPct val="0"/>
              </a:spcAft>
            </a:pPr>
            <a:r>
              <a:rPr lang="en-US" b="1" dirty="0">
                <a:solidFill>
                  <a:srgbClr val="C00000"/>
                </a:solidFill>
                <a:latin typeface="Arial" pitchFamily="34" charset="0"/>
                <a:cs typeface="Arial" pitchFamily="34" charset="0"/>
              </a:rPr>
              <a:t>BLC Course Director</a:t>
            </a:r>
          </a:p>
          <a:p>
            <a:pPr lvl="0" algn="ctr" fontAlgn="base">
              <a:spcBef>
                <a:spcPct val="0"/>
              </a:spcBef>
              <a:spcAft>
                <a:spcPct val="0"/>
              </a:spcAft>
            </a:pPr>
            <a:r>
              <a:rPr lang="en-US" sz="2800" b="1" dirty="0" smtClean="0">
                <a:solidFill>
                  <a:srgbClr val="C00000"/>
                </a:solidFill>
                <a:latin typeface="Arial" pitchFamily="34" charset="0"/>
                <a:cs typeface="Arial" pitchFamily="34" charset="0"/>
              </a:rPr>
              <a:t>Friday 2</a:t>
            </a:r>
            <a:r>
              <a:rPr lang="en-US" sz="2800" b="1" baseline="30000" dirty="0" smtClean="0">
                <a:solidFill>
                  <a:srgbClr val="C00000"/>
                </a:solidFill>
                <a:latin typeface="Arial" pitchFamily="34" charset="0"/>
                <a:cs typeface="Arial" pitchFamily="34" charset="0"/>
              </a:rPr>
              <a:t>nd</a:t>
            </a:r>
            <a:r>
              <a:rPr lang="en-US" sz="2800" b="1" dirty="0" smtClean="0">
                <a:solidFill>
                  <a:srgbClr val="C00000"/>
                </a:solidFill>
                <a:latin typeface="Arial" pitchFamily="34" charset="0"/>
                <a:cs typeface="Arial" pitchFamily="34" charset="0"/>
              </a:rPr>
              <a:t> October 2015</a:t>
            </a:r>
            <a:endParaRPr lang="en-US" sz="2800" b="1" dirty="0">
              <a:solidFill>
                <a:srgbClr val="C00000"/>
              </a:solidFill>
              <a:latin typeface="Arial" pitchFamily="34" charset="0"/>
              <a:cs typeface="Arial" pitchFamily="34" charset="0"/>
            </a:endParaRPr>
          </a:p>
          <a:p>
            <a:pPr lvl="0" algn="ctr" fontAlgn="base">
              <a:spcBef>
                <a:spcPct val="0"/>
              </a:spcBef>
              <a:spcAft>
                <a:spcPct val="0"/>
              </a:spcAft>
            </a:pPr>
            <a:r>
              <a:rPr lang="en-US" sz="2800" b="1" dirty="0">
                <a:solidFill>
                  <a:srgbClr val="C00000"/>
                </a:solidFill>
                <a:latin typeface="Arial" pitchFamily="34" charset="0"/>
                <a:cs typeface="Arial" pitchFamily="34" charset="0"/>
              </a:rPr>
              <a:t>At </a:t>
            </a:r>
            <a:r>
              <a:rPr lang="en-US" sz="2800" b="1" dirty="0" smtClean="0">
                <a:solidFill>
                  <a:srgbClr val="C00000"/>
                </a:solidFill>
                <a:latin typeface="Arial" pitchFamily="34" charset="0"/>
                <a:cs typeface="Arial" pitchFamily="34" charset="0"/>
              </a:rPr>
              <a:t>17.00 </a:t>
            </a:r>
            <a:endParaRPr lang="en-US" sz="2800" b="1" dirty="0">
              <a:solidFill>
                <a:srgbClr val="C00000"/>
              </a:solidFill>
              <a:latin typeface="Arial" pitchFamily="34" charset="0"/>
              <a:cs typeface="Arial" pitchFamily="34" charset="0"/>
            </a:endParaRPr>
          </a:p>
          <a:p>
            <a:pPr lvl="0" algn="ctr" fontAlgn="base">
              <a:spcBef>
                <a:spcPct val="0"/>
              </a:spcBef>
              <a:spcAft>
                <a:spcPct val="0"/>
              </a:spcAft>
            </a:pPr>
            <a:r>
              <a:rPr lang="en-US" sz="2800" b="1" dirty="0">
                <a:solidFill>
                  <a:srgbClr val="C00000"/>
                </a:solidFill>
                <a:latin typeface="Arial" pitchFamily="34" charset="0"/>
                <a:cs typeface="Arial" pitchFamily="34" charset="0"/>
              </a:rPr>
              <a:t>In room </a:t>
            </a:r>
            <a:r>
              <a:rPr lang="pl-PL" sz="2800" b="1" dirty="0" smtClean="0">
                <a:solidFill>
                  <a:srgbClr val="C00000"/>
                </a:solidFill>
                <a:latin typeface="Arial" pitchFamily="34" charset="0"/>
                <a:cs typeface="Arial" pitchFamily="34" charset="0"/>
              </a:rPr>
              <a:t>203, 12 </a:t>
            </a:r>
            <a:r>
              <a:rPr lang="pl-PL" sz="2800" b="1" smtClean="0">
                <a:solidFill>
                  <a:srgbClr val="C00000"/>
                </a:solidFill>
                <a:latin typeface="Arial" pitchFamily="34" charset="0"/>
                <a:cs typeface="Arial" pitchFamily="34" charset="0"/>
              </a:rPr>
              <a:t>Bracka street</a:t>
            </a:r>
            <a:endParaRPr lang="en-US" sz="2800" b="1" dirty="0" smtClean="0">
              <a:solidFill>
                <a:srgbClr val="C00000"/>
              </a:solidFill>
              <a:latin typeface="Arial" pitchFamily="34" charset="0"/>
              <a:cs typeface="Arial" pitchFamily="34" charset="0"/>
            </a:endParaRPr>
          </a:p>
          <a:p>
            <a:pPr lvl="0" algn="ctr" fontAlgn="base">
              <a:spcBef>
                <a:spcPct val="0"/>
              </a:spcBef>
              <a:spcAft>
                <a:spcPct val="0"/>
              </a:spcAft>
            </a:pPr>
            <a:r>
              <a:rPr lang="en-US" sz="4000" b="1" dirty="0" smtClean="0">
                <a:solidFill>
                  <a:schemeClr val="accent5">
                    <a:lumMod val="75000"/>
                  </a:schemeClr>
                </a:solidFill>
              </a:rPr>
              <a:t>The </a:t>
            </a:r>
            <a:r>
              <a:rPr lang="en-US" sz="4000" b="1" dirty="0">
                <a:solidFill>
                  <a:schemeClr val="accent5">
                    <a:lumMod val="75000"/>
                  </a:schemeClr>
                </a:solidFill>
              </a:rPr>
              <a:t>Common Law Methodology? </a:t>
            </a:r>
            <a:br>
              <a:rPr lang="en-US" sz="4000" b="1" dirty="0">
                <a:solidFill>
                  <a:schemeClr val="accent5">
                    <a:lumMod val="75000"/>
                  </a:schemeClr>
                </a:solidFill>
              </a:rPr>
            </a:br>
            <a:r>
              <a:rPr lang="en-US" sz="4000" b="1" i="1" dirty="0">
                <a:solidFill>
                  <a:schemeClr val="accent5">
                    <a:lumMod val="75000"/>
                  </a:schemeClr>
                </a:solidFill>
              </a:rPr>
              <a:t>Where judges are a source of </a:t>
            </a:r>
            <a:r>
              <a:rPr lang="en-US" sz="4000" b="1" i="1" dirty="0" smtClean="0">
                <a:solidFill>
                  <a:schemeClr val="accent5">
                    <a:lumMod val="75000"/>
                  </a:schemeClr>
                </a:solidFill>
              </a:rPr>
              <a:t>law</a:t>
            </a:r>
          </a:p>
          <a:p>
            <a:pPr lvl="0" algn="ctr" fontAlgn="base">
              <a:spcBef>
                <a:spcPct val="0"/>
              </a:spcBef>
              <a:spcAft>
                <a:spcPct val="0"/>
              </a:spcAft>
            </a:pPr>
            <a:endParaRPr lang="en-US" b="1" dirty="0">
              <a:solidFill>
                <a:srgbClr val="C00000"/>
              </a:solidFill>
              <a:latin typeface="Arial" pitchFamily="34" charset="0"/>
              <a:cs typeface="Arial" pitchFamily="34" charset="0"/>
            </a:endParaRPr>
          </a:p>
        </p:txBody>
      </p:sp>
      <p:sp>
        <p:nvSpPr>
          <p:cNvPr id="3" name="Flowchart: Delay 2"/>
          <p:cNvSpPr/>
          <p:nvPr/>
        </p:nvSpPr>
        <p:spPr>
          <a:xfrm>
            <a:off x="400050" y="1535821"/>
            <a:ext cx="4076700" cy="4598279"/>
          </a:xfrm>
          <a:prstGeom prst="flowChartDelay">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255" y="1547157"/>
            <a:ext cx="3067050" cy="15723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462255" y="3176702"/>
            <a:ext cx="3211675" cy="3231654"/>
          </a:xfrm>
          <a:prstGeom prst="rect">
            <a:avLst/>
          </a:prstGeom>
          <a:solidFill>
            <a:srgbClr val="C00000"/>
          </a:solidFill>
        </p:spPr>
        <p:txBody>
          <a:bodyPr wrap="square">
            <a:spAutoFit/>
          </a:bodyPr>
          <a:lstStyle/>
          <a:p>
            <a:r>
              <a:rPr lang="en-GB" sz="3600" b="1" dirty="0">
                <a:solidFill>
                  <a:schemeClr val="bg1"/>
                </a:solidFill>
              </a:rPr>
              <a:t>Enrol for the British Law Centre</a:t>
            </a:r>
          </a:p>
          <a:p>
            <a:r>
              <a:rPr lang="en-GB" sz="3600" b="1" dirty="0">
                <a:solidFill>
                  <a:schemeClr val="bg1"/>
                </a:solidFill>
              </a:rPr>
              <a:t>Diploma </a:t>
            </a:r>
            <a:r>
              <a:rPr lang="en-GB" sz="3600" b="1">
                <a:solidFill>
                  <a:schemeClr val="bg1"/>
                </a:solidFill>
              </a:rPr>
              <a:t>in </a:t>
            </a:r>
            <a:r>
              <a:rPr lang="en-GB" sz="3600" b="1" smtClean="0">
                <a:solidFill>
                  <a:schemeClr val="bg1"/>
                </a:solidFill>
              </a:rPr>
              <a:t>2015-16</a:t>
            </a:r>
            <a:endParaRPr lang="en-GB" sz="3600" b="1" dirty="0" smtClean="0">
              <a:solidFill>
                <a:schemeClr val="bg1"/>
              </a:solidFill>
            </a:endParaRPr>
          </a:p>
          <a:p>
            <a:r>
              <a:rPr lang="en-GB" sz="2400" b="1" u="sng" dirty="0" smtClean="0">
                <a:solidFill>
                  <a:schemeClr val="bg1"/>
                </a:solidFill>
              </a:rPr>
              <a:t>britishlawcentre.co.uk</a:t>
            </a:r>
            <a:endParaRPr lang="en-GB" sz="2400" dirty="0">
              <a:solidFill>
                <a:schemeClr val="bg1"/>
              </a:solidFill>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23525" y="2051844"/>
            <a:ext cx="1768475" cy="1328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55220935"/>
      </p:ext>
    </p:extLst>
  </p:cSld>
  <p:clrMapOvr>
    <a:masterClrMapping/>
  </p:clrMapOvr>
  <p:transition spd="slow" advTm="1647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withEffect">
                                  <p:stCondLst>
                                    <p:cond delay="0"/>
                                  </p:stCondLst>
                                  <p:iterate type="wd">
                                    <p:tmPct val="10000"/>
                                  </p:iterate>
                                  <p:childTnLst>
                                    <p:anim calcmode="discrete" valueType="str">
                                      <p:cBhvr>
                                        <p:cTn id="6" dur="2000" fill="hold"/>
                                        <p:tgtEl>
                                          <p:spTgt spid="2">
                                            <p:txEl>
                                              <p:pRg st="0" end="0"/>
                                            </p:txEl>
                                          </p:spTgt>
                                        </p:tgtEl>
                                        <p:attrNameLst>
                                          <p:attrName>style.visibility</p:attrName>
                                        </p:attrNameLst>
                                      </p:cBhvr>
                                      <p:tavLst>
                                        <p:tav tm="0">
                                          <p:val>
                                            <p:strVal val="hidden"/>
                                          </p:val>
                                        </p:tav>
                                        <p:tav tm="50000">
                                          <p:val>
                                            <p:strVal val="visible"/>
                                          </p:val>
                                        </p:tav>
                                      </p:tavLst>
                                    </p:anim>
                                  </p:childTnLst>
                                </p:cTn>
                              </p:par>
                            </p:childTnLst>
                          </p:cTn>
                        </p:par>
                        <p:par>
                          <p:cTn id="7" fill="hold">
                            <p:stCondLst>
                              <p:cond delay="3200"/>
                            </p:stCondLst>
                            <p:childTnLst>
                              <p:par>
                                <p:cTn id="8" presetID="35" presetClass="emph" presetSubtype="0" repeatCount="2000" fill="hold" nodeType="afterEffect">
                                  <p:stCondLst>
                                    <p:cond delay="500"/>
                                  </p:stCondLst>
                                  <p:iterate type="wd">
                                    <p:tmPct val="10000"/>
                                  </p:iterate>
                                  <p:childTnLst>
                                    <p:anim calcmode="discrete" valueType="str">
                                      <p:cBhvr>
                                        <p:cTn id="9" dur="2000" fill="hold"/>
                                        <p:tgtEl>
                                          <p:spTgt spid="5">
                                            <p:txEl>
                                              <p:pRg st="0" end="0"/>
                                            </p:txEl>
                                          </p:spTgt>
                                        </p:tgtEl>
                                        <p:attrNameLst>
                                          <p:attrName>style.visibility</p:attrName>
                                        </p:attrNameLst>
                                      </p:cBhvr>
                                      <p:tavLst>
                                        <p:tav tm="0">
                                          <p:val>
                                            <p:strVal val="hidden"/>
                                          </p:val>
                                        </p:tav>
                                        <p:tav tm="50000">
                                          <p:val>
                                            <p:strVal val="visible"/>
                                          </p:val>
                                        </p:tav>
                                      </p:tavLst>
                                    </p:anim>
                                  </p:childTnLst>
                                </p:cTn>
                              </p:par>
                            </p:childTnLst>
                          </p:cTn>
                        </p:par>
                        <p:par>
                          <p:cTn id="10" fill="hold">
                            <p:stCondLst>
                              <p:cond delay="9700"/>
                            </p:stCondLst>
                            <p:childTnLst>
                              <p:par>
                                <p:cTn id="11" presetID="35" presetClass="emph" presetSubtype="0" repeatCount="2000" fill="hold" nodeType="afterEffect">
                                  <p:stCondLst>
                                    <p:cond delay="500"/>
                                  </p:stCondLst>
                                  <p:iterate type="wd">
                                    <p:tmPct val="10000"/>
                                  </p:iterate>
                                  <p:childTnLst>
                                    <p:anim calcmode="discrete" valueType="str">
                                      <p:cBhvr>
                                        <p:cTn id="12" dur="2000" fill="hold"/>
                                        <p:tgtEl>
                                          <p:spTgt spid="5">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209</Words>
  <Application>Microsoft Office PowerPoint</Application>
  <PresentationFormat>Niestandardowy</PresentationFormat>
  <Paragraphs>51</Paragraphs>
  <Slides>4</Slides>
  <Notes>0</Notes>
  <HiddenSlides>0</HiddenSlides>
  <MMClips>0</MMClips>
  <ScaleCrop>false</ScaleCrop>
  <HeadingPairs>
    <vt:vector size="4" baseType="variant">
      <vt:variant>
        <vt:lpstr>Motyw</vt:lpstr>
      </vt:variant>
      <vt:variant>
        <vt:i4>1</vt:i4>
      </vt:variant>
      <vt:variant>
        <vt:lpstr>Tytuły slajdów</vt:lpstr>
      </vt:variant>
      <vt:variant>
        <vt:i4>4</vt:i4>
      </vt:variant>
    </vt:vector>
  </HeadingPairs>
  <TitlesOfParts>
    <vt:vector size="5" baseType="lpstr">
      <vt:lpstr>Office Theme</vt:lpstr>
      <vt:lpstr>Slajd 1</vt:lpstr>
      <vt:lpstr>Slajd 2</vt:lpstr>
      <vt:lpstr>Slajd 3</vt:lpstr>
      <vt:lpstr>Slajd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Ruairi ONeill</dc:creator>
  <cp:lastModifiedBy>MAREK STUS</cp:lastModifiedBy>
  <cp:revision>17</cp:revision>
  <dcterms:created xsi:type="dcterms:W3CDTF">2015-04-14T14:41:07Z</dcterms:created>
  <dcterms:modified xsi:type="dcterms:W3CDTF">2015-09-29T09:21:06Z</dcterms:modified>
</cp:coreProperties>
</file>